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8" r:id="rId4"/>
    <p:sldId id="289" r:id="rId5"/>
    <p:sldId id="304" r:id="rId6"/>
    <p:sldId id="290" r:id="rId7"/>
    <p:sldId id="294" r:id="rId8"/>
    <p:sldId id="303" r:id="rId9"/>
    <p:sldId id="306" r:id="rId10"/>
    <p:sldId id="295" r:id="rId11"/>
    <p:sldId id="296" r:id="rId12"/>
    <p:sldId id="292" r:id="rId13"/>
    <p:sldId id="302" r:id="rId14"/>
    <p:sldId id="297" r:id="rId15"/>
    <p:sldId id="299" r:id="rId16"/>
    <p:sldId id="298" r:id="rId17"/>
    <p:sldId id="300" r:id="rId18"/>
    <p:sldId id="28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A0D39-B2A5-4585-8E0A-FF84C850C320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66F81-6DBD-4B5C-A932-439C7E143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03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66F81-6DBD-4B5C-A932-439C7E143E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97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66F81-6DBD-4B5C-A932-439C7E143EE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7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75D13-4044-493E-A71D-87075608D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2DD00E-A0DF-4582-9AFA-8B7996469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FE233E-248C-498B-883E-633D3D23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13F5BD-8FFE-4EC2-A256-FE3D34A6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D49A80-EDB8-4BF4-AB5A-0CA994A3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5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A5E72-C3A7-4E79-9F53-ADF4658F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AC83F3-7D48-40F8-8F8C-54F06081B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89E7C5-E3C8-4722-8814-54A3DA42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35C991-5B3B-41EF-A043-DF2206C6A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F66977-9873-47B5-ACC7-86920F758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8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56D3A8-7781-4412-B500-991227E9F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5A7672-9F3F-4F18-BD94-7A9256829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8F1860-09E8-4241-B36D-BD0E911B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E1E74-3B2C-4E04-B356-51DF1021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CCB084-0464-4BC4-82DF-2FFBAEC4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32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2FF7E-BA9B-42AA-8185-4A06E3442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0EB201-849B-44B0-B05B-AF11D1C43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7C396-26D5-4EE6-9819-32309E46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DB3BA5-A579-4782-B0D7-F96E2090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9CE4CD-3B1D-4139-AC5A-1A97D52C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20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FA79C-BB88-44E9-8FD1-7EEE446C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1ECE94-7028-42F7-9FA9-25BB6C383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4C1410-651D-4E5C-857A-62EA2CC57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6DDA8-9FB5-403E-A65E-5A1AF83D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8C5DA5-929C-4048-8F4D-4E099F96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44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E8934-89A8-4C2D-B1AD-38D554CB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BB0C5-43AE-46A1-ADB6-D9ABB2CC9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5910CA-2D55-4213-8181-94415801E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EB2962-E4C2-4CCA-BFBF-44CC2F47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1AB709-E95D-4D19-BA65-08BFA4D5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7E208B-D314-45AB-B809-9A0DC2BB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7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9CB74-BA28-4921-ABD3-20734B61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BE5F37-6A51-41D4-9579-17AB045A5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012AEF-9552-436D-832E-8FD86EC65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48A08C-1CA3-4064-8177-CC88151C3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157A3F-27C3-494E-935B-F5D80828E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B45862-65E0-4C1E-B7D6-62549CEB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D0BE2B-A15C-43EC-9899-25BD8663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438F39-1909-447E-AA34-FC6EE6EE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40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6E434-FC62-477E-972E-A82E3A27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06F8BA-396E-4C07-9E50-3FC98930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5C113F-D10F-4EFA-B0A6-ABD5399D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60F738-5D4D-4DE2-9CFF-6B4DB178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4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6CB81E-6138-49A5-8D76-888C4954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BEA564-16D2-4749-8710-B3F08A96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1B05C-84E2-4AEF-BAEE-DFAEAAEE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82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FA41E-6177-458F-95BE-4A03C7D2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561327-1071-49B2-B6D1-AEDACBD65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1B8F46-F29B-4150-BEFA-CBA882B24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7F11C8-80AF-46FA-82D5-29AF3F56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4F8769-5005-4AA5-9670-D452CA4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A4455F-B89E-47BB-8E1F-38655ACF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220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A966AF-004B-4BC2-877E-A4AA746C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B05674-C5EC-4C33-AC13-0EADD171F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547FE6-ACD8-4112-A0EA-355D15359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CC52AD-9475-4459-A681-10EDB91C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CAC9FA-AB69-480A-A113-F92943E6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E07B01-462B-443E-ACDC-25602799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97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D3433F-9151-4EA4-A086-C04E1E25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44F808-6F2F-4151-9B8B-6FB969D3A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D954D9-3DB4-4D0B-B90C-BF9856DB5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34697-CFB8-4142-AED8-60EF002079FE}" type="datetimeFigureOut">
              <a:rPr lang="zh-CN" altLang="en-US" smtClean="0"/>
              <a:t>2022/04/11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B98CB-B66B-4632-A923-A214C6B03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FD87C0-CBB6-4F1A-A408-155F79928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B9561-91BA-482C-B1A3-354ED1285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15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>
            <a:extLst>
              <a:ext uri="{FF2B5EF4-FFF2-40B4-BE49-F238E27FC236}">
                <a16:creationId xmlns:a16="http://schemas.microsoft.com/office/drawing/2014/main" id="{27FB7C98-4685-487F-87A2-E4D650F0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任意多边形 47">
            <a:extLst>
              <a:ext uri="{FF2B5EF4-FFF2-40B4-BE49-F238E27FC236}">
                <a16:creationId xmlns:a16="http://schemas.microsoft.com/office/drawing/2014/main" id="{F7178C77-72E4-44BE-8E84-479370B0FF82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E2DDC18-1CE4-416F-BAD5-333A667A9F93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2" name="组合 61">
            <a:extLst>
              <a:ext uri="{FF2B5EF4-FFF2-40B4-BE49-F238E27FC236}">
                <a16:creationId xmlns:a16="http://schemas.microsoft.com/office/drawing/2014/main" id="{F6EE69F2-B027-488F-9E9F-C2C03F0B0AC1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0BCCBC55-B717-44E4-BB81-8B737129566C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6" name="Freeform 85">
              <a:extLst>
                <a:ext uri="{FF2B5EF4-FFF2-40B4-BE49-F238E27FC236}">
                  <a16:creationId xmlns:a16="http://schemas.microsoft.com/office/drawing/2014/main" id="{94D60CD6-935C-4F30-9536-9FA0F2A676E7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7" name="Freeform 86">
              <a:extLst>
                <a:ext uri="{FF2B5EF4-FFF2-40B4-BE49-F238E27FC236}">
                  <a16:creationId xmlns:a16="http://schemas.microsoft.com/office/drawing/2014/main" id="{76EEDF7C-FCDD-4C29-9357-E49A060CD8C0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B9B25078-7147-4E41-A02F-C7B2531D66B8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9" name="Freeform 88">
              <a:extLst>
                <a:ext uri="{FF2B5EF4-FFF2-40B4-BE49-F238E27FC236}">
                  <a16:creationId xmlns:a16="http://schemas.microsoft.com/office/drawing/2014/main" id="{07E46E61-45FF-42BA-9D71-B088350A3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0" name="Freeform 89">
              <a:extLst>
                <a:ext uri="{FF2B5EF4-FFF2-40B4-BE49-F238E27FC236}">
                  <a16:creationId xmlns:a16="http://schemas.microsoft.com/office/drawing/2014/main" id="{8361527D-C57E-4B44-B6F7-7A01F33D8590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1" name="Freeform 90">
              <a:extLst>
                <a:ext uri="{FF2B5EF4-FFF2-40B4-BE49-F238E27FC236}">
                  <a16:creationId xmlns:a16="http://schemas.microsoft.com/office/drawing/2014/main" id="{F1E6CA66-F3B2-436A-999C-E6851046524B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054" name="文本框 62">
            <a:extLst>
              <a:ext uri="{FF2B5EF4-FFF2-40B4-BE49-F238E27FC236}">
                <a16:creationId xmlns:a16="http://schemas.microsoft.com/office/drawing/2014/main" id="{5E6C716A-A334-4B4D-9021-D224CDF35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213" y="2509838"/>
            <a:ext cx="96424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rgbClr val="4B649F"/>
                </a:solidFill>
              </a:rPr>
              <a:t>       基于</a:t>
            </a:r>
            <a:r>
              <a:rPr lang="en-US" altLang="zh-CN" sz="4800" b="1" dirty="0">
                <a:solidFill>
                  <a:srgbClr val="4B649F"/>
                </a:solidFill>
              </a:rPr>
              <a:t>ARM-Linux</a:t>
            </a:r>
            <a:r>
              <a:rPr lang="zh-CN" altLang="en-US" sz="4800" b="1" dirty="0">
                <a:solidFill>
                  <a:srgbClr val="4B649F"/>
                </a:solidFill>
              </a:rPr>
              <a:t>的智能行车记录仪的设计与实现</a:t>
            </a:r>
            <a:r>
              <a:rPr lang="en-US" altLang="zh-CN" sz="4800" b="1" dirty="0">
                <a:solidFill>
                  <a:srgbClr val="4B649F"/>
                </a:solidFill>
              </a:rPr>
              <a:t>							</a:t>
            </a:r>
            <a:endParaRPr lang="zh-CN" altLang="en-US" sz="4800" b="1" dirty="0">
              <a:solidFill>
                <a:srgbClr val="4B649F"/>
              </a:solidFill>
            </a:endParaRPr>
          </a:p>
        </p:txBody>
      </p:sp>
      <p:grpSp>
        <p:nvGrpSpPr>
          <p:cNvPr id="2055" name="组合 1026">
            <a:extLst>
              <a:ext uri="{FF2B5EF4-FFF2-40B4-BE49-F238E27FC236}">
                <a16:creationId xmlns:a16="http://schemas.microsoft.com/office/drawing/2014/main" id="{0D852892-C33D-4CEC-86AD-C3EA40B3A906}"/>
              </a:ext>
            </a:extLst>
          </p:cNvPr>
          <p:cNvGrpSpPr>
            <a:grpSpLocks/>
          </p:cNvGrpSpPr>
          <p:nvPr/>
        </p:nvGrpSpPr>
        <p:grpSpPr bwMode="auto">
          <a:xfrm>
            <a:off x="5545138" y="4129088"/>
            <a:ext cx="315912" cy="317500"/>
            <a:chOff x="2724480" y="3856218"/>
            <a:chExt cx="317004" cy="317004"/>
          </a:xfrm>
        </p:grpSpPr>
        <p:sp>
          <p:nvSpPr>
            <p:cNvPr id="1024" name="椭圆 1023">
              <a:extLst>
                <a:ext uri="{FF2B5EF4-FFF2-40B4-BE49-F238E27FC236}">
                  <a16:creationId xmlns:a16="http://schemas.microsoft.com/office/drawing/2014/main" id="{BA7F19BE-AEB7-4356-A7E5-85A708F184A8}"/>
                </a:ext>
              </a:extLst>
            </p:cNvPr>
            <p:cNvSpPr/>
            <p:nvPr/>
          </p:nvSpPr>
          <p:spPr>
            <a:xfrm>
              <a:off x="2724480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3" name="KSO_Shape">
              <a:extLst>
                <a:ext uri="{FF2B5EF4-FFF2-40B4-BE49-F238E27FC236}">
                  <a16:creationId xmlns:a16="http://schemas.microsoft.com/office/drawing/2014/main" id="{DC15A789-C725-4F31-931E-1BF05129B756}"/>
                </a:ext>
              </a:extLst>
            </p:cNvPr>
            <p:cNvSpPr/>
            <p:nvPr/>
          </p:nvSpPr>
          <p:spPr bwMode="auto">
            <a:xfrm>
              <a:off x="2799350" y="3908523"/>
              <a:ext cx="167264" cy="212393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2056" name="文本框 1027">
            <a:extLst>
              <a:ext uri="{FF2B5EF4-FFF2-40B4-BE49-F238E27FC236}">
                <a16:creationId xmlns:a16="http://schemas.microsoft.com/office/drawing/2014/main" id="{A67DAB08-9BB4-409A-BA1D-D835C73AC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650" y="4111625"/>
            <a:ext cx="2373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答辩人：</a:t>
            </a:r>
            <a:r>
              <a:rPr lang="en-US" altLang="zh-CN" sz="1800"/>
              <a:t>2018113752</a:t>
            </a:r>
            <a:endParaRPr lang="zh-CN" altLang="en-US" sz="1800"/>
          </a:p>
        </p:txBody>
      </p:sp>
      <p:sp>
        <p:nvSpPr>
          <p:cNvPr id="1068" name="矩形 1067">
            <a:extLst>
              <a:ext uri="{FF2B5EF4-FFF2-40B4-BE49-F238E27FC236}">
                <a16:creationId xmlns:a16="http://schemas.microsoft.com/office/drawing/2014/main" id="{EB3BC109-8A06-4A9D-9F49-9BDA901E4A48}"/>
              </a:ext>
            </a:extLst>
          </p:cNvPr>
          <p:cNvSpPr/>
          <p:nvPr/>
        </p:nvSpPr>
        <p:spPr>
          <a:xfrm>
            <a:off x="1003300" y="2024063"/>
            <a:ext cx="10191750" cy="2640012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69" name="矩形 1068">
            <a:extLst>
              <a:ext uri="{FF2B5EF4-FFF2-40B4-BE49-F238E27FC236}">
                <a16:creationId xmlns:a16="http://schemas.microsoft.com/office/drawing/2014/main" id="{16D7246E-DF53-499A-AC30-23269E9CD8CF}"/>
              </a:ext>
            </a:extLst>
          </p:cNvPr>
          <p:cNvSpPr/>
          <p:nvPr/>
        </p:nvSpPr>
        <p:spPr>
          <a:xfrm>
            <a:off x="11099800" y="4456113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E8023FD6-7B8C-4137-815A-915FC6E78F08}"/>
              </a:ext>
            </a:extLst>
          </p:cNvPr>
          <p:cNvSpPr/>
          <p:nvPr/>
        </p:nvSpPr>
        <p:spPr>
          <a:xfrm>
            <a:off x="10961688" y="4322763"/>
            <a:ext cx="474662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D231A386-114D-4F97-A95B-083AD41C1AE1}"/>
              </a:ext>
            </a:extLst>
          </p:cNvPr>
          <p:cNvSpPr/>
          <p:nvPr/>
        </p:nvSpPr>
        <p:spPr>
          <a:xfrm>
            <a:off x="844550" y="1817688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F2B6114-71E0-4B99-BAC9-C9EB0703B0FE}"/>
              </a:ext>
            </a:extLst>
          </p:cNvPr>
          <p:cNvSpPr/>
          <p:nvPr/>
        </p:nvSpPr>
        <p:spPr>
          <a:xfrm>
            <a:off x="996950" y="1970088"/>
            <a:ext cx="474663" cy="474662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2062" name="组合 1025">
            <a:extLst>
              <a:ext uri="{FF2B5EF4-FFF2-40B4-BE49-F238E27FC236}">
                <a16:creationId xmlns:a16="http://schemas.microsoft.com/office/drawing/2014/main" id="{BD635C65-0A11-4BB6-8746-F38494F09070}"/>
              </a:ext>
            </a:extLst>
          </p:cNvPr>
          <p:cNvGrpSpPr>
            <a:grpSpLocks/>
          </p:cNvGrpSpPr>
          <p:nvPr/>
        </p:nvGrpSpPr>
        <p:grpSpPr bwMode="auto">
          <a:xfrm>
            <a:off x="8677275" y="4138613"/>
            <a:ext cx="315913" cy="317500"/>
            <a:chOff x="5253802" y="3856218"/>
            <a:chExt cx="317004" cy="317004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D2F5527-89F4-4A38-9B67-4005F65E819B}"/>
                </a:ext>
              </a:extLst>
            </p:cNvPr>
            <p:cNvSpPr/>
            <p:nvPr/>
          </p:nvSpPr>
          <p:spPr>
            <a:xfrm>
              <a:off x="5253802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9" name="KSO_Shape">
              <a:extLst>
                <a:ext uri="{FF2B5EF4-FFF2-40B4-BE49-F238E27FC236}">
                  <a16:creationId xmlns:a16="http://schemas.microsoft.com/office/drawing/2014/main" id="{E4F0A763-5392-46EE-A425-EB5850310F0E}"/>
                </a:ext>
              </a:extLst>
            </p:cNvPr>
            <p:cNvSpPr/>
            <p:nvPr/>
          </p:nvSpPr>
          <p:spPr bwMode="auto">
            <a:xfrm>
              <a:off x="5309557" y="3908523"/>
              <a:ext cx="205494" cy="19337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2063" name="文本框 112">
            <a:extLst>
              <a:ext uri="{FF2B5EF4-FFF2-40B4-BE49-F238E27FC236}">
                <a16:creationId xmlns:a16="http://schemas.microsoft.com/office/drawing/2014/main" id="{1BEC862B-D698-4DC2-99C9-7AE54D622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9863" y="4117975"/>
            <a:ext cx="180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指导教师：蒋林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完成进度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453231" y="1092039"/>
            <a:ext cx="589501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传感系统：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GPS</a:t>
            </a:r>
            <a:r>
              <a:rPr lang="zh-CN" altLang="en-US" sz="2000" dirty="0">
                <a:solidFill>
                  <a:srgbClr val="4B649F"/>
                </a:solidFill>
              </a:rPr>
              <a:t>原始报文数据量较大，对实际记录没有过多的帮助。本次设计中仅对部分数据进行了存储、转发，已经能够达到设计需求。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  <a:r>
              <a:rPr lang="zh-CN" altLang="en-US" sz="2000" dirty="0">
                <a:solidFill>
                  <a:srgbClr val="4B649F"/>
                </a:solidFill>
              </a:rPr>
              <a:t>在实际应用中发现，</a:t>
            </a:r>
            <a:r>
              <a:rPr lang="en-US" altLang="zh-CN" sz="2000" dirty="0">
                <a:solidFill>
                  <a:srgbClr val="4B649F"/>
                </a:solidFill>
              </a:rPr>
              <a:t>GPS</a:t>
            </a:r>
            <a:r>
              <a:rPr lang="zh-CN" altLang="en-US" sz="2000" dirty="0">
                <a:solidFill>
                  <a:srgbClr val="4B649F"/>
                </a:solidFill>
              </a:rPr>
              <a:t>定位数据偏差较大（与实际地点偏差在</a:t>
            </a:r>
            <a:r>
              <a:rPr lang="en-US" altLang="zh-CN" sz="2000" dirty="0">
                <a:solidFill>
                  <a:srgbClr val="4B649F"/>
                </a:solidFill>
              </a:rPr>
              <a:t>300m</a:t>
            </a:r>
            <a:r>
              <a:rPr lang="zh-CN" altLang="en-US" sz="2000" dirty="0">
                <a:solidFill>
                  <a:srgbClr val="4B649F"/>
                </a:solidFill>
              </a:rPr>
              <a:t>左右）。经查阅相关资料后发现，这是因为我国地图中使用标准为中国坐标偏移标准，需要进行转换。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根据</a:t>
            </a:r>
            <a:r>
              <a:rPr lang="en-US" altLang="zh-CN" sz="2000" dirty="0">
                <a:solidFill>
                  <a:srgbClr val="4B649F"/>
                </a:solidFill>
              </a:rPr>
              <a:t>datasheet</a:t>
            </a:r>
            <a:r>
              <a:rPr lang="zh-CN" altLang="en-US" sz="2000" dirty="0">
                <a:solidFill>
                  <a:srgbClr val="4B649F"/>
                </a:solidFill>
              </a:rPr>
              <a:t>协议：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 err="1">
                <a:solidFill>
                  <a:srgbClr val="4B649F"/>
                </a:solidFill>
              </a:rPr>
              <a:t>lat</a:t>
            </a:r>
            <a:r>
              <a:rPr lang="en-US" altLang="zh-CN" sz="2000" dirty="0">
                <a:solidFill>
                  <a:srgbClr val="4B649F"/>
                </a:solidFill>
              </a:rPr>
              <a:t> = dd+(mm / 60)</a:t>
            </a:r>
          </a:p>
          <a:p>
            <a:pPr>
              <a:defRPr/>
            </a:pPr>
            <a:r>
              <a:rPr lang="en-US" altLang="zh-CN" sz="2000" dirty="0" err="1">
                <a:solidFill>
                  <a:srgbClr val="4B649F"/>
                </a:solidFill>
              </a:rPr>
              <a:t>lng</a:t>
            </a:r>
            <a:r>
              <a:rPr lang="en-US" altLang="zh-CN" sz="2000" dirty="0">
                <a:solidFill>
                  <a:srgbClr val="4B649F"/>
                </a:solidFill>
              </a:rPr>
              <a:t> = dd+(mm / 60)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( dd</a:t>
            </a:r>
            <a:r>
              <a:rPr lang="zh-CN" altLang="en-US" sz="2000" dirty="0">
                <a:solidFill>
                  <a:srgbClr val="4B649F"/>
                </a:solidFill>
              </a:rPr>
              <a:t>度  </a:t>
            </a:r>
            <a:r>
              <a:rPr lang="en-US" altLang="zh-CN" sz="2000" dirty="0">
                <a:solidFill>
                  <a:srgbClr val="4B649F"/>
                </a:solidFill>
              </a:rPr>
              <a:t>m</a:t>
            </a:r>
            <a:r>
              <a:rPr lang="zh-CN" altLang="en-US" sz="2000" dirty="0">
                <a:solidFill>
                  <a:srgbClr val="4B649F"/>
                </a:solidFill>
              </a:rPr>
              <a:t>分</a:t>
            </a:r>
            <a:r>
              <a:rPr lang="en-US" altLang="zh-CN" sz="2000" dirty="0">
                <a:solidFill>
                  <a:srgbClr val="4B649F"/>
                </a:solidFill>
              </a:rPr>
              <a:t>)</a:t>
            </a:r>
          </a:p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根据</a:t>
            </a:r>
            <a:r>
              <a:rPr lang="en-US" altLang="zh-CN" sz="2000" dirty="0">
                <a:solidFill>
                  <a:srgbClr val="4B649F"/>
                </a:solidFill>
              </a:rPr>
              <a:t>wsg84</a:t>
            </a:r>
            <a:r>
              <a:rPr lang="zh-CN" altLang="en-US" sz="2000" dirty="0">
                <a:solidFill>
                  <a:srgbClr val="4B649F"/>
                </a:solidFill>
              </a:rPr>
              <a:t>转</a:t>
            </a:r>
            <a:r>
              <a:rPr lang="en-US" altLang="zh-CN" sz="2000" dirty="0">
                <a:solidFill>
                  <a:srgbClr val="4B649F"/>
                </a:solidFill>
              </a:rPr>
              <a:t>gcj02</a:t>
            </a:r>
            <a:r>
              <a:rPr lang="zh-CN" altLang="en-US" sz="2000" dirty="0">
                <a:solidFill>
                  <a:srgbClr val="4B649F"/>
                </a:solidFill>
              </a:rPr>
              <a:t>，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可以得到中国偏移坐标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			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BCFEA9-8947-4E71-83A5-ADA06FAD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342" y="3867815"/>
            <a:ext cx="4876810" cy="25990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13F3E5-AAD0-4133-A569-35B4636F0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883" y="1218891"/>
            <a:ext cx="5106740" cy="25751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25BC99-2A43-4456-9E34-1CC630C46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787" y="3065102"/>
            <a:ext cx="3236981" cy="34515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36B281-BC90-4AF9-8A43-BDC48F4D067E}"/>
              </a:ext>
            </a:extLst>
          </p:cNvPr>
          <p:cNvSpPr txBox="1"/>
          <p:nvPr/>
        </p:nvSpPr>
        <p:spPr>
          <a:xfrm>
            <a:off x="6986436" y="14956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处理后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F02E56C-8F3B-47EE-8667-9D8D91F17CA3}"/>
              </a:ext>
            </a:extLst>
          </p:cNvPr>
          <p:cNvSpPr txBox="1"/>
          <p:nvPr/>
        </p:nvSpPr>
        <p:spPr>
          <a:xfrm>
            <a:off x="8572192" y="3794056"/>
            <a:ext cx="1098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处理前</a:t>
            </a:r>
          </a:p>
        </p:txBody>
      </p:sp>
    </p:spTree>
    <p:extLst>
      <p:ext uri="{BB962C8B-B14F-4D97-AF65-F5344CB8AC3E}">
        <p14:creationId xmlns:p14="http://schemas.microsoft.com/office/powerpoint/2010/main" val="2137193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完成进度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E115287-77AF-4F10-A4B0-291F3C02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864901"/>
            <a:ext cx="11714286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完成进度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453231" y="1107221"/>
            <a:ext cx="600720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视频录制系统：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  <a:r>
              <a:rPr lang="zh-CN" altLang="en-US" sz="2000" dirty="0">
                <a:solidFill>
                  <a:srgbClr val="4B649F"/>
                </a:solidFill>
              </a:rPr>
              <a:t>在</a:t>
            </a:r>
            <a:r>
              <a:rPr lang="en-US" altLang="zh-CN" sz="2000" dirty="0">
                <a:solidFill>
                  <a:srgbClr val="4B649F"/>
                </a:solidFill>
              </a:rPr>
              <a:t>Linux</a:t>
            </a:r>
            <a:r>
              <a:rPr lang="zh-CN" altLang="en-US" sz="2000" dirty="0">
                <a:solidFill>
                  <a:srgbClr val="4B649F"/>
                </a:solidFill>
              </a:rPr>
              <a:t>下，使用</a:t>
            </a:r>
            <a:r>
              <a:rPr lang="en-US" altLang="zh-CN" sz="2000" dirty="0" err="1">
                <a:solidFill>
                  <a:srgbClr val="4B649F"/>
                </a:solidFill>
              </a:rPr>
              <a:t>FFmpeg</a:t>
            </a:r>
            <a:r>
              <a:rPr lang="zh-CN" altLang="en-US" sz="2000" dirty="0">
                <a:solidFill>
                  <a:srgbClr val="4B649F"/>
                </a:solidFill>
              </a:rPr>
              <a:t>开源多媒体处理平台进行开发和管理。该平台是一套跨平台的多媒体平台，提供一系列如转码、音频录制、视频录制、视频滤镜等一系列</a:t>
            </a:r>
            <a:r>
              <a:rPr lang="en-US" altLang="zh-CN" sz="2000" dirty="0">
                <a:solidFill>
                  <a:srgbClr val="4B649F"/>
                </a:solidFill>
              </a:rPr>
              <a:t>API</a:t>
            </a:r>
            <a:r>
              <a:rPr lang="zh-CN" altLang="en-US" sz="2000" dirty="0">
                <a:solidFill>
                  <a:srgbClr val="4B649F"/>
                </a:solidFill>
              </a:rPr>
              <a:t>，集成有非常丰富的</a:t>
            </a:r>
            <a:r>
              <a:rPr lang="en-US" altLang="zh-CN" sz="2000" dirty="0" err="1">
                <a:solidFill>
                  <a:srgbClr val="4B649F"/>
                </a:solidFill>
              </a:rPr>
              <a:t>libavcodec</a:t>
            </a:r>
            <a:r>
              <a:rPr lang="zh-CN" altLang="en-US" sz="2000" dirty="0">
                <a:solidFill>
                  <a:srgbClr val="4B649F"/>
                </a:solidFill>
              </a:rPr>
              <a:t>库，复用性强。同时也支持</a:t>
            </a:r>
            <a:r>
              <a:rPr lang="en-US" altLang="zh-CN" sz="2000" dirty="0" err="1">
                <a:solidFill>
                  <a:srgbClr val="4B649F"/>
                </a:solidFill>
              </a:rPr>
              <a:t>rtmp</a:t>
            </a:r>
            <a:r>
              <a:rPr lang="zh-CN" altLang="en-US" sz="2000" dirty="0">
                <a:solidFill>
                  <a:srgbClr val="4B649F"/>
                </a:solidFill>
              </a:rPr>
              <a:t>、</a:t>
            </a:r>
            <a:r>
              <a:rPr lang="en-US" altLang="zh-CN" sz="2000" dirty="0" err="1">
                <a:solidFill>
                  <a:srgbClr val="4B649F"/>
                </a:solidFill>
              </a:rPr>
              <a:t>rtsp</a:t>
            </a:r>
            <a:r>
              <a:rPr lang="zh-CN" altLang="en-US" sz="2000" dirty="0">
                <a:solidFill>
                  <a:srgbClr val="4B649F"/>
                </a:solidFill>
              </a:rPr>
              <a:t>等方式进行网络推流，非常适合本次项目。</a:t>
            </a:r>
            <a:r>
              <a:rPr lang="en-US" altLang="zh-CN" sz="2000" dirty="0">
                <a:solidFill>
                  <a:srgbClr val="4B649F"/>
                </a:solidFill>
              </a:rPr>
              <a:t>	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  <a:r>
              <a:rPr lang="zh-CN" altLang="en-US" sz="2000" dirty="0">
                <a:solidFill>
                  <a:srgbClr val="4B649F"/>
                </a:solidFill>
              </a:rPr>
              <a:t>摄像头选型经过对记录仪各需求的分析，如适应暗光、高帧率、高分辨率、广角等需求，又考虑到文件体积、算力等限制，对比了市面上常见摄像头后，选择了</a:t>
            </a:r>
            <a:r>
              <a:rPr lang="en-US" altLang="zh-CN" sz="2000" dirty="0">
                <a:solidFill>
                  <a:srgbClr val="4B649F"/>
                </a:solidFill>
              </a:rPr>
              <a:t>IMX322</a:t>
            </a:r>
            <a:r>
              <a:rPr lang="zh-CN" altLang="en-US" sz="2000" dirty="0">
                <a:solidFill>
                  <a:srgbClr val="4B649F"/>
                </a:solidFill>
              </a:rPr>
              <a:t>低照度摄像头模组，分辨率为</a:t>
            </a:r>
            <a:r>
              <a:rPr lang="en-US" altLang="zh-CN" sz="2000" dirty="0">
                <a:solidFill>
                  <a:srgbClr val="4B649F"/>
                </a:solidFill>
              </a:rPr>
              <a:t>1920x1080p</a:t>
            </a:r>
            <a:r>
              <a:rPr lang="zh-CN" altLang="en-US" sz="2000" dirty="0">
                <a:solidFill>
                  <a:srgbClr val="4B649F"/>
                </a:solidFill>
              </a:rPr>
              <a:t>，帧率</a:t>
            </a:r>
            <a:r>
              <a:rPr lang="en-US" altLang="zh-CN" sz="2000" dirty="0">
                <a:solidFill>
                  <a:srgbClr val="4B649F"/>
                </a:solidFill>
              </a:rPr>
              <a:t>30fps</a:t>
            </a:r>
            <a:r>
              <a:rPr lang="zh-CN" altLang="en-US" sz="2000" dirty="0">
                <a:solidFill>
                  <a:srgbClr val="4B649F"/>
                </a:solidFill>
              </a:rPr>
              <a:t>，能在限制下满足需求。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  <a:r>
              <a:rPr lang="zh-CN" altLang="en-US" sz="2000" dirty="0">
                <a:solidFill>
                  <a:srgbClr val="4B649F"/>
                </a:solidFill>
              </a:rPr>
              <a:t>考虑到本次设计并非为计算密集型应用，因而在开发语言上选择比较灵活。此处选择</a:t>
            </a:r>
            <a:r>
              <a:rPr lang="en-US" altLang="zh-CN" sz="2000" dirty="0">
                <a:solidFill>
                  <a:srgbClr val="4B649F"/>
                </a:solidFill>
              </a:rPr>
              <a:t>python</a:t>
            </a:r>
            <a:r>
              <a:rPr lang="zh-CN" altLang="en-US" sz="2000" dirty="0">
                <a:solidFill>
                  <a:srgbClr val="4B649F"/>
                </a:solidFill>
              </a:rPr>
              <a:t>作为</a:t>
            </a:r>
            <a:r>
              <a:rPr lang="en-US" altLang="zh-CN" sz="2000" dirty="0" err="1">
                <a:solidFill>
                  <a:srgbClr val="4B649F"/>
                </a:solidFill>
              </a:rPr>
              <a:t>linux</a:t>
            </a:r>
            <a:r>
              <a:rPr lang="zh-CN" altLang="en-US" sz="2000" dirty="0">
                <a:solidFill>
                  <a:srgbClr val="4B649F"/>
                </a:solidFill>
              </a:rPr>
              <a:t>上主要开发语言，通过</a:t>
            </a:r>
            <a:r>
              <a:rPr lang="en-US" altLang="zh-CN" sz="2000" dirty="0">
                <a:solidFill>
                  <a:srgbClr val="4B649F"/>
                </a:solidFill>
              </a:rPr>
              <a:t>threading</a:t>
            </a:r>
            <a:r>
              <a:rPr lang="zh-CN" altLang="en-US" sz="2000" dirty="0">
                <a:solidFill>
                  <a:srgbClr val="4B649F"/>
                </a:solidFill>
              </a:rPr>
              <a:t>模块实现任务的低耦合和线程间通信。</a:t>
            </a:r>
            <a:endParaRPr lang="en-US" altLang="zh-CN" sz="2000" dirty="0">
              <a:solidFill>
                <a:srgbClr val="4B649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A94572-1409-4A41-B443-71E2DD99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35" y="1310838"/>
            <a:ext cx="2350351" cy="4742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873E4F-3A04-4957-880B-2F4C1C9877DD}"/>
              </a:ext>
            </a:extLst>
          </p:cNvPr>
          <p:cNvSpPr txBox="1"/>
          <p:nvPr/>
        </p:nvSpPr>
        <p:spPr>
          <a:xfrm>
            <a:off x="10250911" y="2309247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3600" dirty="0">
              <a:solidFill>
                <a:srgbClr val="FF0000"/>
              </a:solidFill>
            </a:endParaRPr>
          </a:p>
          <a:p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743A9A-1796-4F48-94D7-CDC1F8F69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292" y="1317006"/>
            <a:ext cx="2289968" cy="47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7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完成进度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453231" y="1107221"/>
            <a:ext cx="60072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C320CB-4CFD-4758-A471-EEB4FA59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4" y="1268111"/>
            <a:ext cx="6557962" cy="17803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B5AB48-3C74-4C4B-ABC2-339EB3F1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4" y="3968547"/>
            <a:ext cx="6496497" cy="18512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3F8EBE-A899-4579-923F-5317DA842EE6}"/>
              </a:ext>
            </a:extLst>
          </p:cNvPr>
          <p:cNvSpPr txBox="1"/>
          <p:nvPr/>
        </p:nvSpPr>
        <p:spPr>
          <a:xfrm>
            <a:off x="1085057" y="3131533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YUV422</a:t>
            </a:r>
            <a:r>
              <a:rPr lang="zh-CN" altLang="en-US" dirty="0"/>
              <a:t>格式     无编码     </a:t>
            </a:r>
            <a:r>
              <a:rPr lang="en-US" altLang="zh-CN" dirty="0"/>
              <a:t>~16MB/s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769452-5106-47A4-892E-9BF561294F37}"/>
              </a:ext>
            </a:extLst>
          </p:cNvPr>
          <p:cNvSpPr txBox="1"/>
          <p:nvPr/>
        </p:nvSpPr>
        <p:spPr>
          <a:xfrm>
            <a:off x="1085057" y="5902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YUV420</a:t>
            </a:r>
            <a:r>
              <a:rPr lang="zh-CN" altLang="en-US" dirty="0"/>
              <a:t>格式     </a:t>
            </a:r>
            <a:r>
              <a:rPr lang="en-US" altLang="zh-CN" dirty="0"/>
              <a:t>h264</a:t>
            </a:r>
            <a:r>
              <a:rPr lang="zh-CN" altLang="en-US" dirty="0"/>
              <a:t>硬压    </a:t>
            </a:r>
            <a:r>
              <a:rPr lang="en-US" altLang="zh-CN" dirty="0"/>
              <a:t>~1.6MB/s     bitrate=1,000K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9FB929-AE7F-4EBB-8C6B-1E7E5B273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985" y="1152008"/>
            <a:ext cx="2098026" cy="48132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BF5FE8-2F5B-4D43-9070-8F441264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962" y="1117600"/>
            <a:ext cx="2355065" cy="48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22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完成进度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453232" y="1107221"/>
            <a:ext cx="687247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防盗系统：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  <a:r>
              <a:rPr lang="zh-CN" altLang="en-US" sz="2000" dirty="0">
                <a:solidFill>
                  <a:srgbClr val="4B649F"/>
                </a:solidFill>
              </a:rPr>
              <a:t>防盗系统采集来自于电源检测电路和</a:t>
            </a:r>
            <a:r>
              <a:rPr lang="en-US" altLang="zh-CN" sz="2000" dirty="0">
                <a:solidFill>
                  <a:srgbClr val="4B649F"/>
                </a:solidFill>
              </a:rPr>
              <a:t>IMU</a:t>
            </a:r>
            <a:r>
              <a:rPr lang="zh-CN" altLang="en-US" sz="2000" dirty="0">
                <a:solidFill>
                  <a:srgbClr val="4B649F"/>
                </a:solidFill>
              </a:rPr>
              <a:t>、</a:t>
            </a:r>
            <a:r>
              <a:rPr lang="en-US" altLang="zh-CN" sz="2000" dirty="0">
                <a:solidFill>
                  <a:srgbClr val="4B649F"/>
                </a:solidFill>
              </a:rPr>
              <a:t>GPS</a:t>
            </a:r>
            <a:r>
              <a:rPr lang="zh-CN" altLang="en-US" sz="2000" dirty="0">
                <a:solidFill>
                  <a:srgbClr val="4B649F"/>
                </a:solidFill>
              </a:rPr>
              <a:t>等模块的信息，综合研判车辆是否被盗。主要需要实现的为</a:t>
            </a:r>
            <a:r>
              <a:rPr lang="en-US" altLang="zh-CN" sz="2000" dirty="0">
                <a:solidFill>
                  <a:srgbClr val="4B649F"/>
                </a:solidFill>
              </a:rPr>
              <a:t>GPRS</a:t>
            </a:r>
            <a:r>
              <a:rPr lang="zh-CN" altLang="en-US" sz="2000" dirty="0">
                <a:solidFill>
                  <a:srgbClr val="4B649F"/>
                </a:solidFill>
              </a:rPr>
              <a:t>模块发送短信、读取短信功能，根据官方</a:t>
            </a:r>
            <a:r>
              <a:rPr lang="en-US" altLang="zh-CN" sz="2000" dirty="0">
                <a:solidFill>
                  <a:srgbClr val="4B649F"/>
                </a:solidFill>
              </a:rPr>
              <a:t>AT</a:t>
            </a:r>
            <a:r>
              <a:rPr lang="zh-CN" altLang="en-US" sz="2000" dirty="0">
                <a:solidFill>
                  <a:srgbClr val="4B649F"/>
                </a:solidFill>
              </a:rPr>
              <a:t>指令集，保证上电顺序和初始化正确即可。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  <a:r>
              <a:rPr lang="zh-CN" altLang="en-US" sz="2000" dirty="0">
                <a:solidFill>
                  <a:srgbClr val="4B649F"/>
                </a:solidFill>
              </a:rPr>
              <a:t>初始化：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1. </a:t>
            </a:r>
            <a:r>
              <a:rPr lang="zh-CN" altLang="en-US" sz="2000" dirty="0">
                <a:solidFill>
                  <a:srgbClr val="4B649F"/>
                </a:solidFill>
              </a:rPr>
              <a:t>向模块发送</a:t>
            </a:r>
            <a:r>
              <a:rPr lang="en-US" altLang="zh-CN" sz="2000" dirty="0">
                <a:solidFill>
                  <a:srgbClr val="4B649F"/>
                </a:solidFill>
              </a:rPr>
              <a:t>AT\r\n</a:t>
            </a:r>
            <a:r>
              <a:rPr lang="zh-CN" altLang="en-US" sz="2000" dirty="0">
                <a:solidFill>
                  <a:srgbClr val="4B649F"/>
                </a:solidFill>
              </a:rPr>
              <a:t>，模块将自适应波特率（掉电丢失）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2. </a:t>
            </a:r>
            <a:r>
              <a:rPr lang="zh-CN" altLang="en-US" sz="2000" dirty="0">
                <a:solidFill>
                  <a:srgbClr val="4B649F"/>
                </a:solidFill>
              </a:rPr>
              <a:t>向模块发送</a:t>
            </a:r>
            <a:r>
              <a:rPr lang="en-US" altLang="zh-CN" sz="2000" dirty="0">
                <a:solidFill>
                  <a:srgbClr val="4B649F"/>
                </a:solidFill>
              </a:rPr>
              <a:t>AT\r\n</a:t>
            </a:r>
            <a:r>
              <a:rPr lang="zh-CN" altLang="en-US" sz="2000" dirty="0">
                <a:solidFill>
                  <a:srgbClr val="4B649F"/>
                </a:solidFill>
              </a:rPr>
              <a:t>，若注册到网络将返回</a:t>
            </a:r>
            <a:r>
              <a:rPr lang="en-US" altLang="zh-CN" sz="2000" dirty="0">
                <a:solidFill>
                  <a:srgbClr val="4B649F"/>
                </a:solidFill>
              </a:rPr>
              <a:t>OK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  <a:r>
              <a:rPr lang="zh-CN" altLang="en-US" sz="2000" dirty="0">
                <a:solidFill>
                  <a:srgbClr val="4B649F"/>
                </a:solidFill>
              </a:rPr>
              <a:t>防盗：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             1. </a:t>
            </a:r>
            <a:r>
              <a:rPr lang="zh-CN" altLang="en-US" sz="2000" dirty="0">
                <a:solidFill>
                  <a:srgbClr val="4B649F"/>
                </a:solidFill>
              </a:rPr>
              <a:t>防盗系统检测到异常状态（异常姿态、异常加速度、电门未接通、</a:t>
            </a:r>
            <a:r>
              <a:rPr lang="en-US" altLang="zh-CN" sz="2000" dirty="0">
                <a:solidFill>
                  <a:srgbClr val="4B649F"/>
                </a:solidFill>
              </a:rPr>
              <a:t>GPS</a:t>
            </a:r>
            <a:r>
              <a:rPr lang="zh-CN" altLang="en-US" sz="2000" dirty="0">
                <a:solidFill>
                  <a:srgbClr val="4B649F"/>
                </a:solidFill>
              </a:rPr>
              <a:t>定位等）综合研判，向预留手机号码发送短信，告知当前车辆定位信息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2. </a:t>
            </a:r>
            <a:r>
              <a:rPr lang="zh-CN" altLang="en-US" sz="2000" dirty="0">
                <a:solidFill>
                  <a:srgbClr val="4B649F"/>
                </a:solidFill>
              </a:rPr>
              <a:t>预留手机号码发送指定字符串，可开机视频录制，并永久保存；或</a:t>
            </a:r>
            <a:r>
              <a:rPr lang="en-US" altLang="zh-CN" sz="2000" dirty="0">
                <a:solidFill>
                  <a:srgbClr val="4B649F"/>
                </a:solidFill>
              </a:rPr>
              <a:t>GPS</a:t>
            </a:r>
            <a:r>
              <a:rPr lang="zh-CN" altLang="en-US" sz="2000" dirty="0">
                <a:solidFill>
                  <a:srgbClr val="4B649F"/>
                </a:solidFill>
              </a:rPr>
              <a:t>定位以一定时间间隔发送短信，直至手动解除。</a:t>
            </a:r>
            <a:endParaRPr lang="en-US" altLang="zh-CN" sz="2000" dirty="0">
              <a:solidFill>
                <a:srgbClr val="4B649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D8BFEB-53FA-4BBF-A621-B6627E548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710" y="1171713"/>
            <a:ext cx="2089510" cy="52609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61967F-4DD5-4E08-82E5-618B7D3B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962" y="1203461"/>
            <a:ext cx="2439785" cy="51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完成进度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453231" y="1107221"/>
            <a:ext cx="73769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杂项：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PCB Hat-Board</a:t>
            </a:r>
            <a:r>
              <a:rPr lang="zh-CN" altLang="en-US" sz="2000" dirty="0">
                <a:solidFill>
                  <a:srgbClr val="4B649F"/>
                </a:solidFill>
              </a:rPr>
              <a:t>绘制，使用连接器与</a:t>
            </a:r>
            <a:r>
              <a:rPr lang="en-US" altLang="zh-CN" sz="2000" dirty="0">
                <a:solidFill>
                  <a:srgbClr val="4B649F"/>
                </a:solidFill>
              </a:rPr>
              <a:t>ARM-Linux</a:t>
            </a:r>
            <a:r>
              <a:rPr lang="zh-CN" altLang="en-US" sz="2000" dirty="0">
                <a:solidFill>
                  <a:srgbClr val="4B649F"/>
                </a:solidFill>
              </a:rPr>
              <a:t>开发板连接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恶劣电源适配</a:t>
            </a:r>
            <a:endParaRPr lang="en-US" altLang="zh-CN" sz="2000" dirty="0">
              <a:solidFill>
                <a:srgbClr val="4B649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30B724-EDBE-4D41-AD39-61C33BC7E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82" y="4055036"/>
            <a:ext cx="8387255" cy="23505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8074E0-2317-4238-92FB-18A1076EA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82" y="1366565"/>
            <a:ext cx="2065411" cy="22573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1BDA44-406D-42C8-AD8D-3573A2DDF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765" y="1944314"/>
            <a:ext cx="2024588" cy="1717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C4677E-6935-40EA-B50C-CA34C0F73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013" y="1944314"/>
            <a:ext cx="4004443" cy="15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5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完成进度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453230" y="1107221"/>
            <a:ext cx="1072276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现有问题：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marL="457200" indent="-457200" eaLnBrk="1" hangingPunct="1">
              <a:buAutoNum type="arabicPeriod"/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选型方面：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  <a:r>
              <a:rPr lang="zh-CN" altLang="en-US" sz="2000" dirty="0">
                <a:solidFill>
                  <a:srgbClr val="4B649F"/>
                </a:solidFill>
              </a:rPr>
              <a:t>原选用</a:t>
            </a:r>
            <a:r>
              <a:rPr lang="en-US" altLang="zh-CN" sz="2000" dirty="0">
                <a:solidFill>
                  <a:srgbClr val="4B649F"/>
                </a:solidFill>
              </a:rPr>
              <a:t>STM32F103C8</a:t>
            </a:r>
            <a:r>
              <a:rPr lang="zh-CN" altLang="en-US" sz="2000" dirty="0">
                <a:solidFill>
                  <a:srgbClr val="4B649F"/>
                </a:solidFill>
              </a:rPr>
              <a:t>单片机，但由于其串口资源不足，导致有一路外设需要用软串口调用。但用</a:t>
            </a:r>
            <a:r>
              <a:rPr lang="en-US" altLang="zh-CN" sz="2000" dirty="0">
                <a:solidFill>
                  <a:srgbClr val="4B649F"/>
                </a:solidFill>
              </a:rPr>
              <a:t>GPIO+TIMER+ISR</a:t>
            </a:r>
            <a:r>
              <a:rPr lang="zh-CN" altLang="en-US" sz="2000" dirty="0">
                <a:solidFill>
                  <a:srgbClr val="4B649F"/>
                </a:solidFill>
              </a:rPr>
              <a:t>的方式实现的软串口效果不佳。（发送很稳定，但接收容易乱码。在绘制</a:t>
            </a:r>
            <a:r>
              <a:rPr lang="en-US" altLang="zh-CN" sz="2000" dirty="0">
                <a:solidFill>
                  <a:srgbClr val="4B649F"/>
                </a:solidFill>
              </a:rPr>
              <a:t>PCB</a:t>
            </a:r>
            <a:r>
              <a:rPr lang="zh-CN" altLang="en-US" sz="2000" dirty="0">
                <a:solidFill>
                  <a:srgbClr val="4B649F"/>
                </a:solidFill>
              </a:rPr>
              <a:t>时更换单片机）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2.    </a:t>
            </a:r>
            <a:r>
              <a:rPr lang="zh-CN" altLang="en-US" sz="2000" dirty="0">
                <a:solidFill>
                  <a:srgbClr val="4B649F"/>
                </a:solidFill>
              </a:rPr>
              <a:t>视频录制系统：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        	</a:t>
            </a:r>
            <a:r>
              <a:rPr lang="zh-CN" altLang="en-US" sz="2000" dirty="0">
                <a:solidFill>
                  <a:srgbClr val="4B649F"/>
                </a:solidFill>
              </a:rPr>
              <a:t>音画不同步。音频提前视频约</a:t>
            </a:r>
            <a:r>
              <a:rPr lang="en-US" altLang="zh-CN" sz="2000" dirty="0">
                <a:solidFill>
                  <a:srgbClr val="4B649F"/>
                </a:solidFill>
              </a:rPr>
              <a:t>700ms</a:t>
            </a:r>
            <a:r>
              <a:rPr lang="zh-CN" altLang="en-US" sz="2000" dirty="0">
                <a:solidFill>
                  <a:srgbClr val="4B649F"/>
                </a:solidFill>
              </a:rPr>
              <a:t>。怀疑是</a:t>
            </a:r>
            <a:r>
              <a:rPr lang="en-US" altLang="zh-CN" sz="2000" dirty="0">
                <a:solidFill>
                  <a:srgbClr val="4B649F"/>
                </a:solidFill>
              </a:rPr>
              <a:t>h264</a:t>
            </a:r>
            <a:r>
              <a:rPr lang="zh-CN" altLang="en-US" sz="2000" dirty="0">
                <a:solidFill>
                  <a:srgbClr val="4B649F"/>
                </a:solidFill>
              </a:rPr>
              <a:t>压缩引入的延迟。但降低分辨率和帧率无后改善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             h264</a:t>
            </a:r>
            <a:r>
              <a:rPr lang="zh-CN" altLang="en-US" sz="2000" dirty="0">
                <a:solidFill>
                  <a:srgbClr val="4B649F"/>
                </a:solidFill>
              </a:rPr>
              <a:t>视频回放在下会卡顿。（</a:t>
            </a:r>
            <a:r>
              <a:rPr lang="en-US" altLang="zh-CN" sz="2000" dirty="0">
                <a:solidFill>
                  <a:srgbClr val="4B649F"/>
                </a:solidFill>
              </a:rPr>
              <a:t>MPU</a:t>
            </a:r>
            <a:r>
              <a:rPr lang="zh-CN" altLang="en-US" sz="2000" dirty="0">
                <a:solidFill>
                  <a:srgbClr val="4B649F"/>
                </a:solidFill>
              </a:rPr>
              <a:t>软解性能不太够）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</a:p>
          <a:p>
            <a:pPr marL="457200" indent="-457200" eaLnBrk="1" hangingPunct="1">
              <a:buAutoNum type="arabicPeriod" startAt="3"/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GPS</a:t>
            </a:r>
            <a:r>
              <a:rPr lang="zh-CN" altLang="en-US" sz="2000" dirty="0">
                <a:solidFill>
                  <a:srgbClr val="4B649F"/>
                </a:solidFill>
              </a:rPr>
              <a:t>冷启动获取定位过慢。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  <a:r>
              <a:rPr lang="zh-CN" altLang="en-US" sz="2000" dirty="0">
                <a:solidFill>
                  <a:srgbClr val="4B649F"/>
                </a:solidFill>
              </a:rPr>
              <a:t>可以结合</a:t>
            </a:r>
            <a:r>
              <a:rPr lang="en-US" altLang="zh-CN" sz="2000" dirty="0">
                <a:solidFill>
                  <a:srgbClr val="4B649F"/>
                </a:solidFill>
              </a:rPr>
              <a:t>AGPS</a:t>
            </a:r>
            <a:r>
              <a:rPr lang="zh-CN" altLang="en-US" sz="2000" dirty="0">
                <a:solidFill>
                  <a:srgbClr val="4B649F"/>
                </a:solidFill>
              </a:rPr>
              <a:t>，用</a:t>
            </a:r>
            <a:r>
              <a:rPr lang="en-US" altLang="zh-CN" sz="2000" dirty="0">
                <a:solidFill>
                  <a:srgbClr val="4B649F"/>
                </a:solidFill>
              </a:rPr>
              <a:t>GPRS</a:t>
            </a:r>
            <a:r>
              <a:rPr lang="zh-CN" altLang="en-US" sz="2000" dirty="0">
                <a:solidFill>
                  <a:srgbClr val="4B649F"/>
                </a:solidFill>
              </a:rPr>
              <a:t>模块联网发送附近基站数据，从网络获取星图，使</a:t>
            </a:r>
            <a:r>
              <a:rPr lang="en-US" altLang="zh-CN" sz="2000" dirty="0">
                <a:solidFill>
                  <a:srgbClr val="4B649F"/>
                </a:solidFill>
              </a:rPr>
              <a:t>GPS</a:t>
            </a:r>
            <a:r>
              <a:rPr lang="zh-CN" altLang="en-US" sz="2000" dirty="0">
                <a:solidFill>
                  <a:srgbClr val="4B649F"/>
                </a:solidFill>
              </a:rPr>
              <a:t>模块的冷启动变为热启动。</a:t>
            </a:r>
            <a:endParaRPr lang="en-US" altLang="zh-CN" sz="2000" dirty="0">
              <a:solidFill>
                <a:srgbClr val="4B6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9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后续计划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453231" y="1143268"/>
            <a:ext cx="1072276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1. </a:t>
            </a:r>
            <a:r>
              <a:rPr lang="zh-CN" altLang="en-US" sz="2000" dirty="0">
                <a:solidFill>
                  <a:srgbClr val="4B649F"/>
                </a:solidFill>
              </a:rPr>
              <a:t>解决音画不同步的问题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       </a:t>
            </a:r>
            <a:r>
              <a:rPr lang="zh-CN" altLang="en-US" sz="2000" dirty="0">
                <a:solidFill>
                  <a:srgbClr val="4B649F"/>
                </a:solidFill>
              </a:rPr>
              <a:t>方案</a:t>
            </a:r>
            <a:r>
              <a:rPr lang="en-US" altLang="zh-CN" sz="2000" dirty="0">
                <a:solidFill>
                  <a:srgbClr val="4B649F"/>
                </a:solidFill>
              </a:rPr>
              <a:t>1</a:t>
            </a:r>
            <a:r>
              <a:rPr lang="zh-CN" altLang="en-US" sz="2000" dirty="0">
                <a:solidFill>
                  <a:srgbClr val="4B649F"/>
                </a:solidFill>
              </a:rPr>
              <a:t>：开辟</a:t>
            </a:r>
            <a:r>
              <a:rPr lang="en-US" altLang="zh-CN" sz="2000" dirty="0" err="1">
                <a:solidFill>
                  <a:srgbClr val="4B649F"/>
                </a:solidFill>
              </a:rPr>
              <a:t>Streambuffer</a:t>
            </a:r>
            <a:r>
              <a:rPr lang="zh-CN" altLang="en-US" sz="2000" dirty="0">
                <a:solidFill>
                  <a:srgbClr val="4B649F"/>
                </a:solidFill>
              </a:rPr>
              <a:t>缓存池对其视频帧跟音频帧。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       方案</a:t>
            </a:r>
            <a:r>
              <a:rPr lang="en-US" altLang="zh-CN" sz="2000" dirty="0">
                <a:solidFill>
                  <a:srgbClr val="4B649F"/>
                </a:solidFill>
              </a:rPr>
              <a:t>2</a:t>
            </a:r>
            <a:r>
              <a:rPr lang="zh-CN" altLang="en-US" sz="2000" dirty="0">
                <a:solidFill>
                  <a:srgbClr val="4B649F"/>
                </a:solidFill>
              </a:rPr>
              <a:t>：测试延迟是否稳定。若稳定，手动对音频帧加入延迟。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     （因为行车记录仪视频多数为</a:t>
            </a:r>
            <a:r>
              <a:rPr lang="en-US" altLang="zh-CN" sz="2000" dirty="0">
                <a:solidFill>
                  <a:srgbClr val="4B649F"/>
                </a:solidFill>
              </a:rPr>
              <a:t>1</a:t>
            </a:r>
            <a:r>
              <a:rPr lang="zh-CN" altLang="en-US" sz="2000" dirty="0">
                <a:solidFill>
                  <a:srgbClr val="4B649F"/>
                </a:solidFill>
              </a:rPr>
              <a:t>分钟</a:t>
            </a:r>
            <a:r>
              <a:rPr lang="en-US" altLang="zh-CN" sz="2000" dirty="0">
                <a:solidFill>
                  <a:srgbClr val="4B649F"/>
                </a:solidFill>
              </a:rPr>
              <a:t>1</a:t>
            </a:r>
            <a:r>
              <a:rPr lang="zh-CN" altLang="en-US" sz="2000" dirty="0">
                <a:solidFill>
                  <a:srgbClr val="4B649F"/>
                </a:solidFill>
              </a:rPr>
              <a:t>个文件，无需考虑长时间带来的漂移）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2. </a:t>
            </a:r>
            <a:r>
              <a:rPr lang="zh-CN" altLang="en-US" sz="2000" dirty="0">
                <a:solidFill>
                  <a:srgbClr val="4B649F"/>
                </a:solidFill>
              </a:rPr>
              <a:t>系统框架整理、梳理；各系统间通信及交互逻辑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       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3. PCB</a:t>
            </a:r>
            <a:r>
              <a:rPr lang="zh-CN" altLang="en-US" sz="2000" dirty="0">
                <a:solidFill>
                  <a:srgbClr val="4B649F"/>
                </a:solidFill>
              </a:rPr>
              <a:t>打样，</a:t>
            </a:r>
            <a:r>
              <a:rPr lang="en-US" altLang="zh-CN" sz="2000" dirty="0">
                <a:solidFill>
                  <a:srgbClr val="4B649F"/>
                </a:solidFill>
              </a:rPr>
              <a:t>Buck</a:t>
            </a:r>
            <a:r>
              <a:rPr lang="zh-CN" altLang="en-US" sz="2000" dirty="0">
                <a:solidFill>
                  <a:srgbClr val="4B649F"/>
                </a:solidFill>
              </a:rPr>
              <a:t>降压电路测试、电压电流采集电路测试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4. </a:t>
            </a:r>
            <a:r>
              <a:rPr lang="zh-CN" altLang="en-US" sz="2000" dirty="0">
                <a:solidFill>
                  <a:srgbClr val="4B649F"/>
                </a:solidFill>
              </a:rPr>
              <a:t>子系统测试（提供假数据，测试其是否在各状态下工作正常）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5. </a:t>
            </a:r>
            <a:r>
              <a:rPr lang="zh-CN" altLang="en-US" sz="2000" dirty="0">
                <a:solidFill>
                  <a:srgbClr val="4B649F"/>
                </a:solidFill>
              </a:rPr>
              <a:t>整体系统测试（提供</a:t>
            </a:r>
            <a:r>
              <a:rPr lang="en-US" altLang="zh-CN" sz="2000" dirty="0">
                <a:solidFill>
                  <a:srgbClr val="4B649F"/>
                </a:solidFill>
              </a:rPr>
              <a:t>10V</a:t>
            </a:r>
            <a:r>
              <a:rPr lang="zh-CN" altLang="en-US" sz="2000" dirty="0">
                <a:solidFill>
                  <a:srgbClr val="4B649F"/>
                </a:solidFill>
              </a:rPr>
              <a:t>、</a:t>
            </a:r>
            <a:r>
              <a:rPr lang="en-US" altLang="zh-CN" sz="2000" dirty="0">
                <a:solidFill>
                  <a:srgbClr val="4B649F"/>
                </a:solidFill>
              </a:rPr>
              <a:t>13V</a:t>
            </a:r>
            <a:r>
              <a:rPr lang="zh-CN" altLang="en-US" sz="2000" dirty="0">
                <a:solidFill>
                  <a:srgbClr val="4B649F"/>
                </a:solidFill>
              </a:rPr>
              <a:t>直流电，模拟工作环境）</a:t>
            </a:r>
          </a:p>
          <a:p>
            <a:pPr lvl="1">
              <a:defRPr/>
            </a:pPr>
            <a:endParaRPr lang="en-US" altLang="zh-CN" sz="2000" dirty="0">
              <a:solidFill>
                <a:srgbClr val="4B6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089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6">
            <a:extLst>
              <a:ext uri="{FF2B5EF4-FFF2-40B4-BE49-F238E27FC236}">
                <a16:creationId xmlns:a16="http://schemas.microsoft.com/office/drawing/2014/main" id="{EF21E7E2-1AF7-4581-BD42-D760138E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任意多边形 47">
            <a:extLst>
              <a:ext uri="{FF2B5EF4-FFF2-40B4-BE49-F238E27FC236}">
                <a16:creationId xmlns:a16="http://schemas.microsoft.com/office/drawing/2014/main" id="{8A1A1C4A-98F4-4F05-B45F-187CAE0CECF7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44BCED5-CB8F-47CE-8A19-E20A931C22E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2" name="组合 61">
            <a:extLst>
              <a:ext uri="{FF2B5EF4-FFF2-40B4-BE49-F238E27FC236}">
                <a16:creationId xmlns:a16="http://schemas.microsoft.com/office/drawing/2014/main" id="{FF4370BF-52C0-4B68-856B-C89B170AAD4D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DC184992-EDAC-4655-8DC3-67944218F90B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6" name="Freeform 85">
              <a:extLst>
                <a:ext uri="{FF2B5EF4-FFF2-40B4-BE49-F238E27FC236}">
                  <a16:creationId xmlns:a16="http://schemas.microsoft.com/office/drawing/2014/main" id="{5B840AB8-3162-428D-8974-B20EB966A1D5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7" name="Freeform 86">
              <a:extLst>
                <a:ext uri="{FF2B5EF4-FFF2-40B4-BE49-F238E27FC236}">
                  <a16:creationId xmlns:a16="http://schemas.microsoft.com/office/drawing/2014/main" id="{7070D26B-FBCE-4A5C-9490-D5E7B587DEC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5673AD50-BEDE-423C-9616-4E6CD174705B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9" name="Freeform 88">
              <a:extLst>
                <a:ext uri="{FF2B5EF4-FFF2-40B4-BE49-F238E27FC236}">
                  <a16:creationId xmlns:a16="http://schemas.microsoft.com/office/drawing/2014/main" id="{1CEC5A76-FB39-480F-A0F2-18A2BD877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0" name="Freeform 89">
              <a:extLst>
                <a:ext uri="{FF2B5EF4-FFF2-40B4-BE49-F238E27FC236}">
                  <a16:creationId xmlns:a16="http://schemas.microsoft.com/office/drawing/2014/main" id="{AC9783FF-9E09-435E-A7EE-D00EE881C523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1" name="Freeform 90">
              <a:extLst>
                <a:ext uri="{FF2B5EF4-FFF2-40B4-BE49-F238E27FC236}">
                  <a16:creationId xmlns:a16="http://schemas.microsoft.com/office/drawing/2014/main" id="{7E1CAD6B-6819-43EB-84B8-C8E8B84A3E23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0486" name="文本框 62">
            <a:extLst>
              <a:ext uri="{FF2B5EF4-FFF2-40B4-BE49-F238E27FC236}">
                <a16:creationId xmlns:a16="http://schemas.microsoft.com/office/drawing/2014/main" id="{8B07310B-4888-4CB6-9F61-B9798C7A7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633663"/>
            <a:ext cx="742703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4B649F"/>
                </a:solidFill>
              </a:rPr>
              <a:t>展示完毕  欢迎指正</a:t>
            </a:r>
          </a:p>
        </p:txBody>
      </p:sp>
      <p:grpSp>
        <p:nvGrpSpPr>
          <p:cNvPr id="20487" name="组合 1026">
            <a:extLst>
              <a:ext uri="{FF2B5EF4-FFF2-40B4-BE49-F238E27FC236}">
                <a16:creationId xmlns:a16="http://schemas.microsoft.com/office/drawing/2014/main" id="{7CAB1D28-D357-4B8F-A8BB-E2515F8972C0}"/>
              </a:ext>
            </a:extLst>
          </p:cNvPr>
          <p:cNvGrpSpPr>
            <a:grpSpLocks/>
          </p:cNvGrpSpPr>
          <p:nvPr/>
        </p:nvGrpSpPr>
        <p:grpSpPr bwMode="auto">
          <a:xfrm>
            <a:off x="2095500" y="3898900"/>
            <a:ext cx="315913" cy="317500"/>
            <a:chOff x="2724480" y="3856218"/>
            <a:chExt cx="317004" cy="317004"/>
          </a:xfrm>
        </p:grpSpPr>
        <p:sp>
          <p:nvSpPr>
            <p:cNvPr id="1024" name="椭圆 1023">
              <a:extLst>
                <a:ext uri="{FF2B5EF4-FFF2-40B4-BE49-F238E27FC236}">
                  <a16:creationId xmlns:a16="http://schemas.microsoft.com/office/drawing/2014/main" id="{02A1222B-0FF9-469F-8A1E-31FDE804DB8E}"/>
                </a:ext>
              </a:extLst>
            </p:cNvPr>
            <p:cNvSpPr/>
            <p:nvPr/>
          </p:nvSpPr>
          <p:spPr>
            <a:xfrm>
              <a:off x="2724480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3" name="KSO_Shape">
              <a:extLst>
                <a:ext uri="{FF2B5EF4-FFF2-40B4-BE49-F238E27FC236}">
                  <a16:creationId xmlns:a16="http://schemas.microsoft.com/office/drawing/2014/main" id="{E4A6DEC3-69A6-449F-8800-F0C61D767FB8}"/>
                </a:ext>
              </a:extLst>
            </p:cNvPr>
            <p:cNvSpPr/>
            <p:nvPr/>
          </p:nvSpPr>
          <p:spPr bwMode="auto">
            <a:xfrm>
              <a:off x="2799351" y="3908524"/>
              <a:ext cx="167263" cy="212393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20488" name="组合 1025">
            <a:extLst>
              <a:ext uri="{FF2B5EF4-FFF2-40B4-BE49-F238E27FC236}">
                <a16:creationId xmlns:a16="http://schemas.microsoft.com/office/drawing/2014/main" id="{6067D2D6-D893-4334-AC8B-687AD5D48D0A}"/>
              </a:ext>
            </a:extLst>
          </p:cNvPr>
          <p:cNvGrpSpPr>
            <a:grpSpLocks/>
          </p:cNvGrpSpPr>
          <p:nvPr/>
        </p:nvGrpSpPr>
        <p:grpSpPr bwMode="auto">
          <a:xfrm>
            <a:off x="5929313" y="3876675"/>
            <a:ext cx="315912" cy="317500"/>
            <a:chOff x="5253802" y="3856218"/>
            <a:chExt cx="317004" cy="317004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F16C73A4-A118-4518-96E3-FC6BC374DAB6}"/>
                </a:ext>
              </a:extLst>
            </p:cNvPr>
            <p:cNvSpPr/>
            <p:nvPr/>
          </p:nvSpPr>
          <p:spPr>
            <a:xfrm>
              <a:off x="5253802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6" name="KSO_Shape">
              <a:extLst>
                <a:ext uri="{FF2B5EF4-FFF2-40B4-BE49-F238E27FC236}">
                  <a16:creationId xmlns:a16="http://schemas.microsoft.com/office/drawing/2014/main" id="{1112E247-1836-46E3-A789-7AB157B305E4}"/>
                </a:ext>
              </a:extLst>
            </p:cNvPr>
            <p:cNvSpPr/>
            <p:nvPr/>
          </p:nvSpPr>
          <p:spPr bwMode="auto">
            <a:xfrm>
              <a:off x="5309556" y="3908524"/>
              <a:ext cx="205496" cy="19337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20489" name="文本框 1027">
            <a:extLst>
              <a:ext uri="{FF2B5EF4-FFF2-40B4-BE49-F238E27FC236}">
                <a16:creationId xmlns:a16="http://schemas.microsoft.com/office/drawing/2014/main" id="{9B2150B0-19F8-40BD-8083-A16FE6E5A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025" y="3879850"/>
            <a:ext cx="3143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答辩人：</a:t>
            </a:r>
            <a:r>
              <a:rPr lang="en-US" altLang="zh-CN" sz="1800"/>
              <a:t>2018113752-</a:t>
            </a:r>
            <a:r>
              <a:rPr lang="zh-CN" altLang="en-US" sz="1800"/>
              <a:t>谢博文</a:t>
            </a:r>
          </a:p>
        </p:txBody>
      </p:sp>
      <p:sp>
        <p:nvSpPr>
          <p:cNvPr id="20490" name="文本框 112">
            <a:extLst>
              <a:ext uri="{FF2B5EF4-FFF2-40B4-BE49-F238E27FC236}">
                <a16:creationId xmlns:a16="http://schemas.microsoft.com/office/drawing/2014/main" id="{D6C489CF-5CD4-4C0B-A10D-4BC3CC955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188" y="3824288"/>
            <a:ext cx="1800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指导教师：蒋林</a:t>
            </a:r>
          </a:p>
        </p:txBody>
      </p:sp>
      <p:sp>
        <p:nvSpPr>
          <p:cNvPr id="20491" name="文本框 1066">
            <a:extLst>
              <a:ext uri="{FF2B5EF4-FFF2-40B4-BE49-F238E27FC236}">
                <a16:creationId xmlns:a16="http://schemas.microsoft.com/office/drawing/2014/main" id="{4AAA2DD7-A6B5-49DD-B99A-24ED940D7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888" y="598488"/>
            <a:ext cx="2646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bg1"/>
                </a:solidFill>
              </a:rPr>
              <a:t>西南交通大学</a:t>
            </a:r>
          </a:p>
        </p:txBody>
      </p:sp>
      <p:sp>
        <p:nvSpPr>
          <p:cNvPr id="1068" name="矩形 1067">
            <a:extLst>
              <a:ext uri="{FF2B5EF4-FFF2-40B4-BE49-F238E27FC236}">
                <a16:creationId xmlns:a16="http://schemas.microsoft.com/office/drawing/2014/main" id="{6B5AD033-6DF9-4C45-A5CB-830B8C46F4CF}"/>
              </a:ext>
            </a:extLst>
          </p:cNvPr>
          <p:cNvSpPr/>
          <p:nvPr/>
        </p:nvSpPr>
        <p:spPr>
          <a:xfrm>
            <a:off x="1466850" y="2439988"/>
            <a:ext cx="9677400" cy="2114550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69" name="矩形 1068">
            <a:extLst>
              <a:ext uri="{FF2B5EF4-FFF2-40B4-BE49-F238E27FC236}">
                <a16:creationId xmlns:a16="http://schemas.microsoft.com/office/drawing/2014/main" id="{8EF06E7E-9485-4A65-A280-5D0CB8E5D699}"/>
              </a:ext>
            </a:extLst>
          </p:cNvPr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F0E995C4-D6F0-488F-8866-A61CD4BEA0B8}"/>
              </a:ext>
            </a:extLst>
          </p:cNvPr>
          <p:cNvSpPr/>
          <p:nvPr/>
        </p:nvSpPr>
        <p:spPr>
          <a:xfrm>
            <a:off x="10637838" y="4008438"/>
            <a:ext cx="474662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2B4CB95-A309-49A7-B100-DE0306F23CA9}"/>
              </a:ext>
            </a:extLst>
          </p:cNvPr>
          <p:cNvSpPr/>
          <p:nvPr/>
        </p:nvSpPr>
        <p:spPr>
          <a:xfrm>
            <a:off x="1308100" y="22336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80E42D8A-AA6F-49D0-B65A-355B45CC05A9}"/>
              </a:ext>
            </a:extLst>
          </p:cNvPr>
          <p:cNvSpPr/>
          <p:nvPr/>
        </p:nvSpPr>
        <p:spPr>
          <a:xfrm>
            <a:off x="1460500" y="2386013"/>
            <a:ext cx="474663" cy="474662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3">
            <a:extLst>
              <a:ext uri="{FF2B5EF4-FFF2-40B4-BE49-F238E27FC236}">
                <a16:creationId xmlns:a16="http://schemas.microsoft.com/office/drawing/2014/main" id="{73C71C26-3A3E-45DE-8AC8-5192D203DB31}"/>
              </a:ext>
            </a:extLst>
          </p:cNvPr>
          <p:cNvGrpSpPr>
            <a:grpSpLocks/>
          </p:cNvGrpSpPr>
          <p:nvPr/>
        </p:nvGrpSpPr>
        <p:grpSpPr bwMode="auto">
          <a:xfrm>
            <a:off x="4348163" y="1000125"/>
            <a:ext cx="1133475" cy="1033463"/>
            <a:chOff x="6088378" y="890175"/>
            <a:chExt cx="1132693" cy="1032755"/>
          </a:xfrm>
        </p:grpSpPr>
        <p:pic>
          <p:nvPicPr>
            <p:cNvPr id="3091" name="图片 7">
              <a:extLst>
                <a:ext uri="{FF2B5EF4-FFF2-40B4-BE49-F238E27FC236}">
                  <a16:creationId xmlns:a16="http://schemas.microsoft.com/office/drawing/2014/main" id="{2AD6688F-6378-4A5B-AE48-DBA84A8D9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378" y="890175"/>
              <a:ext cx="1132693" cy="1032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2" name="文本框 10">
              <a:extLst>
                <a:ext uri="{FF2B5EF4-FFF2-40B4-BE49-F238E27FC236}">
                  <a16:creationId xmlns:a16="http://schemas.microsoft.com/office/drawing/2014/main" id="{2DB167AD-FA7E-443C-A024-3B01BA79D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4247" y="1114164"/>
              <a:ext cx="5326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solidFill>
                    <a:srgbClr val="FFFFFF"/>
                  </a:solidFill>
                  <a:latin typeface="Aharoni" panose="02010803020104030203" pitchFamily="2" charset="-79"/>
                  <a:ea typeface="方正清刻本悦宋简体" pitchFamily="2" charset="-122"/>
                  <a:cs typeface="Aharoni" panose="02010803020104030203" pitchFamily="2" charset="-79"/>
                </a:rPr>
                <a:t>01</a:t>
              </a:r>
              <a:endParaRPr lang="zh-CN" altLang="en-US" sz="3200">
                <a:solidFill>
                  <a:srgbClr val="FFFFFF"/>
                </a:solidFill>
                <a:latin typeface="Aharoni" panose="02010803020104030203" pitchFamily="2" charset="-79"/>
                <a:ea typeface="方正清刻本悦宋简体" pitchFamily="2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3075" name="文本框 11">
            <a:extLst>
              <a:ext uri="{FF2B5EF4-FFF2-40B4-BE49-F238E27FC236}">
                <a16:creationId xmlns:a16="http://schemas.microsoft.com/office/drawing/2014/main" id="{7BCE988A-93C3-4B63-A977-0BDBE8A5F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088" y="1225550"/>
            <a:ext cx="3860800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dirty="0">
                <a:solidFill>
                  <a:srgbClr val="000000"/>
                </a:solidFill>
                <a:latin typeface="+mj-ea"/>
                <a:ea typeface="+mj-ea"/>
                <a:cs typeface="Aharoni" panose="02010803020104030203" pitchFamily="2" charset="-79"/>
              </a:rPr>
              <a:t>系统分析及组成</a:t>
            </a:r>
          </a:p>
        </p:txBody>
      </p:sp>
      <p:grpSp>
        <p:nvGrpSpPr>
          <p:cNvPr id="3076" name="组合 26">
            <a:extLst>
              <a:ext uri="{FF2B5EF4-FFF2-40B4-BE49-F238E27FC236}">
                <a16:creationId xmlns:a16="http://schemas.microsoft.com/office/drawing/2014/main" id="{D7DAE0CC-03E6-4166-86D8-E991771C086C}"/>
              </a:ext>
            </a:extLst>
          </p:cNvPr>
          <p:cNvGrpSpPr>
            <a:grpSpLocks/>
          </p:cNvGrpSpPr>
          <p:nvPr/>
        </p:nvGrpSpPr>
        <p:grpSpPr bwMode="auto">
          <a:xfrm>
            <a:off x="4348163" y="2257425"/>
            <a:ext cx="1133475" cy="1033463"/>
            <a:chOff x="6088378" y="890175"/>
            <a:chExt cx="1132693" cy="1032755"/>
          </a:xfrm>
        </p:grpSpPr>
        <p:pic>
          <p:nvPicPr>
            <p:cNvPr id="3089" name="图片 27">
              <a:extLst>
                <a:ext uri="{FF2B5EF4-FFF2-40B4-BE49-F238E27FC236}">
                  <a16:creationId xmlns:a16="http://schemas.microsoft.com/office/drawing/2014/main" id="{C20E5FF4-B693-4E56-AA6B-FD1B951A6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378" y="890175"/>
              <a:ext cx="1132693" cy="1032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0" name="文本框 28">
              <a:extLst>
                <a:ext uri="{FF2B5EF4-FFF2-40B4-BE49-F238E27FC236}">
                  <a16:creationId xmlns:a16="http://schemas.microsoft.com/office/drawing/2014/main" id="{2C4C4599-CC0C-44C1-8F74-0821ED6E3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4247" y="1114164"/>
              <a:ext cx="6454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solidFill>
                    <a:srgbClr val="FFFFFF"/>
                  </a:solidFill>
                  <a:latin typeface="Aharoni" panose="02010803020104030203" pitchFamily="2" charset="-79"/>
                  <a:ea typeface="方正清刻本悦宋简体" pitchFamily="2" charset="-122"/>
                  <a:cs typeface="Aharoni" panose="02010803020104030203" pitchFamily="2" charset="-79"/>
                </a:rPr>
                <a:t>02</a:t>
              </a:r>
              <a:endParaRPr lang="zh-CN" altLang="en-US" sz="3200">
                <a:solidFill>
                  <a:srgbClr val="FFFFFF"/>
                </a:solidFill>
                <a:latin typeface="Aharoni" panose="02010803020104030203" pitchFamily="2" charset="-79"/>
                <a:ea typeface="方正清刻本悦宋简体" pitchFamily="2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3077" name="文本框 29">
            <a:extLst>
              <a:ext uri="{FF2B5EF4-FFF2-40B4-BE49-F238E27FC236}">
                <a16:creationId xmlns:a16="http://schemas.microsoft.com/office/drawing/2014/main" id="{4CA025C6-3BD3-4E25-8967-410EF6283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088" y="2481263"/>
            <a:ext cx="4348162" cy="646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dirty="0">
                <a:solidFill>
                  <a:srgbClr val="000000"/>
                </a:solidFill>
                <a:latin typeface="+mj-ea"/>
                <a:ea typeface="+mj-ea"/>
                <a:cs typeface="Aharoni" panose="02010803020104030203" pitchFamily="2" charset="-79"/>
              </a:rPr>
              <a:t>完成进度</a:t>
            </a:r>
          </a:p>
        </p:txBody>
      </p:sp>
      <p:grpSp>
        <p:nvGrpSpPr>
          <p:cNvPr id="3078" name="组合 30">
            <a:extLst>
              <a:ext uri="{FF2B5EF4-FFF2-40B4-BE49-F238E27FC236}">
                <a16:creationId xmlns:a16="http://schemas.microsoft.com/office/drawing/2014/main" id="{4832DE2D-EBFD-47B6-9E3F-21D626F805DB}"/>
              </a:ext>
            </a:extLst>
          </p:cNvPr>
          <p:cNvGrpSpPr>
            <a:grpSpLocks/>
          </p:cNvGrpSpPr>
          <p:nvPr/>
        </p:nvGrpSpPr>
        <p:grpSpPr bwMode="auto">
          <a:xfrm>
            <a:off x="4348163" y="3514725"/>
            <a:ext cx="1133475" cy="1031875"/>
            <a:chOff x="6088378" y="890175"/>
            <a:chExt cx="1132693" cy="1032755"/>
          </a:xfrm>
        </p:grpSpPr>
        <p:pic>
          <p:nvPicPr>
            <p:cNvPr id="3087" name="图片 31">
              <a:extLst>
                <a:ext uri="{FF2B5EF4-FFF2-40B4-BE49-F238E27FC236}">
                  <a16:creationId xmlns:a16="http://schemas.microsoft.com/office/drawing/2014/main" id="{E30A1B2B-7830-481B-9EEE-F7C274A89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378" y="890175"/>
              <a:ext cx="1132693" cy="1032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8" name="文本框 32">
              <a:extLst>
                <a:ext uri="{FF2B5EF4-FFF2-40B4-BE49-F238E27FC236}">
                  <a16:creationId xmlns:a16="http://schemas.microsoft.com/office/drawing/2014/main" id="{9D0DEB17-06CE-4DFC-94BB-00BF15D80F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4247" y="1114164"/>
              <a:ext cx="6454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solidFill>
                    <a:srgbClr val="FFFFFF"/>
                  </a:solidFill>
                  <a:latin typeface="Aharoni" panose="02010803020104030203" pitchFamily="2" charset="-79"/>
                  <a:ea typeface="方正清刻本悦宋简体" pitchFamily="2" charset="-122"/>
                  <a:cs typeface="Aharoni" panose="02010803020104030203" pitchFamily="2" charset="-79"/>
                </a:rPr>
                <a:t>03</a:t>
              </a:r>
              <a:endParaRPr lang="zh-CN" altLang="en-US" sz="3200">
                <a:solidFill>
                  <a:srgbClr val="FFFFFF"/>
                </a:solidFill>
                <a:latin typeface="Aharoni" panose="02010803020104030203" pitchFamily="2" charset="-79"/>
                <a:ea typeface="方正清刻本悦宋简体" pitchFamily="2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3079" name="文本框 33">
            <a:extLst>
              <a:ext uri="{FF2B5EF4-FFF2-40B4-BE49-F238E27FC236}">
                <a16:creationId xmlns:a16="http://schemas.microsoft.com/office/drawing/2014/main" id="{3438B37E-E308-4C1D-AB25-9C86DB541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738" y="3756025"/>
            <a:ext cx="3860800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dirty="0">
                <a:solidFill>
                  <a:srgbClr val="000000"/>
                </a:solidFill>
                <a:latin typeface="+mj-ea"/>
                <a:ea typeface="+mj-ea"/>
                <a:cs typeface="Aharoni" panose="02010803020104030203" pitchFamily="2" charset="-79"/>
              </a:rPr>
              <a:t>现有问题</a:t>
            </a:r>
          </a:p>
        </p:txBody>
      </p:sp>
      <p:grpSp>
        <p:nvGrpSpPr>
          <p:cNvPr id="3080" name="组合 34">
            <a:extLst>
              <a:ext uri="{FF2B5EF4-FFF2-40B4-BE49-F238E27FC236}">
                <a16:creationId xmlns:a16="http://schemas.microsoft.com/office/drawing/2014/main" id="{4D9E6500-8370-46C1-BCF2-E9C45311BD46}"/>
              </a:ext>
            </a:extLst>
          </p:cNvPr>
          <p:cNvGrpSpPr>
            <a:grpSpLocks/>
          </p:cNvGrpSpPr>
          <p:nvPr/>
        </p:nvGrpSpPr>
        <p:grpSpPr bwMode="auto">
          <a:xfrm>
            <a:off x="4348163" y="4770438"/>
            <a:ext cx="1133475" cy="1033462"/>
            <a:chOff x="6088378" y="890175"/>
            <a:chExt cx="1132693" cy="1032755"/>
          </a:xfrm>
        </p:grpSpPr>
        <p:pic>
          <p:nvPicPr>
            <p:cNvPr id="3085" name="图片 35">
              <a:extLst>
                <a:ext uri="{FF2B5EF4-FFF2-40B4-BE49-F238E27FC236}">
                  <a16:creationId xmlns:a16="http://schemas.microsoft.com/office/drawing/2014/main" id="{0688F502-8702-4A73-97C9-72F807E9F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378" y="890175"/>
              <a:ext cx="1132693" cy="1032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6" name="文本框 36">
              <a:extLst>
                <a:ext uri="{FF2B5EF4-FFF2-40B4-BE49-F238E27FC236}">
                  <a16:creationId xmlns:a16="http://schemas.microsoft.com/office/drawing/2014/main" id="{DF477F92-1C14-4CD2-9CAA-C8D9B64FB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4247" y="1114164"/>
              <a:ext cx="6454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>
                  <a:solidFill>
                    <a:srgbClr val="FFFFFF"/>
                  </a:solidFill>
                  <a:latin typeface="Aharoni" panose="02010803020104030203" pitchFamily="2" charset="-79"/>
                  <a:ea typeface="方正清刻本悦宋简体" pitchFamily="2" charset="-122"/>
                  <a:cs typeface="Aharoni" panose="02010803020104030203" pitchFamily="2" charset="-79"/>
                </a:rPr>
                <a:t>04</a:t>
              </a:r>
              <a:endParaRPr lang="zh-CN" altLang="en-US" sz="3200">
                <a:solidFill>
                  <a:srgbClr val="FFFFFF"/>
                </a:solidFill>
                <a:latin typeface="Aharoni" panose="02010803020104030203" pitchFamily="2" charset="-79"/>
                <a:ea typeface="方正清刻本悦宋简体" pitchFamily="2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3081" name="文本框 37">
            <a:extLst>
              <a:ext uri="{FF2B5EF4-FFF2-40B4-BE49-F238E27FC236}">
                <a16:creationId xmlns:a16="http://schemas.microsoft.com/office/drawing/2014/main" id="{05B7B8E7-286A-4629-B09A-FEC6EB42E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088" y="4995863"/>
            <a:ext cx="3860800" cy="646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dirty="0">
                <a:solidFill>
                  <a:srgbClr val="000000"/>
                </a:solidFill>
                <a:latin typeface="+mj-ea"/>
                <a:ea typeface="+mj-ea"/>
                <a:cs typeface="Aharoni" panose="02010803020104030203" pitchFamily="2" charset="-79"/>
              </a:rPr>
              <a:t>后期安排</a:t>
            </a:r>
          </a:p>
        </p:txBody>
      </p:sp>
      <p:grpSp>
        <p:nvGrpSpPr>
          <p:cNvPr id="3082" name="组合 6">
            <a:extLst>
              <a:ext uri="{FF2B5EF4-FFF2-40B4-BE49-F238E27FC236}">
                <a16:creationId xmlns:a16="http://schemas.microsoft.com/office/drawing/2014/main" id="{CFFD3DF0-02DE-4CC1-A111-0374E346782A}"/>
              </a:ext>
            </a:extLst>
          </p:cNvPr>
          <p:cNvGrpSpPr>
            <a:grpSpLocks/>
          </p:cNvGrpSpPr>
          <p:nvPr/>
        </p:nvGrpSpPr>
        <p:grpSpPr bwMode="auto">
          <a:xfrm>
            <a:off x="1916113" y="2387600"/>
            <a:ext cx="1050925" cy="1806575"/>
            <a:chOff x="4661813" y="2529964"/>
            <a:chExt cx="1050641" cy="1805574"/>
          </a:xfrm>
        </p:grpSpPr>
        <p:pic>
          <p:nvPicPr>
            <p:cNvPr id="3083" name="图片 3">
              <a:extLst>
                <a:ext uri="{FF2B5EF4-FFF2-40B4-BE49-F238E27FC236}">
                  <a16:creationId xmlns:a16="http://schemas.microsoft.com/office/drawing/2014/main" id="{0C6988FD-68EB-4441-A5FE-F762A58AD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4284347" y="2907430"/>
              <a:ext cx="1805574" cy="1050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4" name="文本框 2">
              <a:extLst>
                <a:ext uri="{FF2B5EF4-FFF2-40B4-BE49-F238E27FC236}">
                  <a16:creationId xmlns:a16="http://schemas.microsoft.com/office/drawing/2014/main" id="{6522B34E-9280-4478-8477-4D9B6F6E2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6096" y="2834595"/>
              <a:ext cx="799884" cy="118361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4000" dirty="0">
                  <a:solidFill>
                    <a:srgbClr val="FFFFFF"/>
                  </a:solidFill>
                  <a:latin typeface="+mj-ea"/>
                  <a:ea typeface="+mj-ea"/>
                  <a:cs typeface="Aharoni" panose="02010803020104030203" pitchFamily="2" charset="-79"/>
                </a:rPr>
                <a:t>目录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系统分析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575146" y="1056163"/>
            <a:ext cx="512827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tabLst>
                <a:tab pos="2800350" algn="l"/>
              </a:tabLst>
            </a:pPr>
            <a:r>
              <a:rPr lang="en-US" altLang="zh-CN" sz="2400" dirty="0">
                <a:solidFill>
                  <a:srgbClr val="4B649F"/>
                </a:solidFill>
              </a:rPr>
              <a:t>    </a:t>
            </a:r>
            <a:r>
              <a:rPr lang="zh-CN" altLang="zh-CN" dirty="0">
                <a:solidFill>
                  <a:srgbClr val="4B649F"/>
                </a:solidFill>
              </a:rPr>
              <a:t>基于</a:t>
            </a:r>
            <a:r>
              <a:rPr lang="en-US" altLang="zh-CN" dirty="0">
                <a:solidFill>
                  <a:srgbClr val="4B649F"/>
                </a:solidFill>
              </a:rPr>
              <a:t>ARM-Linux</a:t>
            </a:r>
            <a:r>
              <a:rPr lang="zh-CN" altLang="zh-CN" dirty="0">
                <a:solidFill>
                  <a:srgbClr val="4B649F"/>
                </a:solidFill>
              </a:rPr>
              <a:t>的智能行车记录仪系统设计部分包括视频记录系统、防盗系统和传感系统，分别基于</a:t>
            </a:r>
            <a:r>
              <a:rPr lang="en-US" altLang="zh-CN" dirty="0">
                <a:solidFill>
                  <a:srgbClr val="4B649F"/>
                </a:solidFill>
              </a:rPr>
              <a:t>Linux</a:t>
            </a:r>
            <a:r>
              <a:rPr lang="zh-CN" altLang="zh-CN" dirty="0">
                <a:solidFill>
                  <a:srgbClr val="4B649F"/>
                </a:solidFill>
              </a:rPr>
              <a:t>和</a:t>
            </a:r>
            <a:r>
              <a:rPr lang="en-US" altLang="zh-CN" dirty="0">
                <a:solidFill>
                  <a:srgbClr val="4B649F"/>
                </a:solidFill>
              </a:rPr>
              <a:t>MCU</a:t>
            </a:r>
            <a:r>
              <a:rPr lang="zh-CN" altLang="zh-CN" dirty="0">
                <a:solidFill>
                  <a:srgbClr val="4B649F"/>
                </a:solidFill>
              </a:rPr>
              <a:t>上运行；视频记录系统包括</a:t>
            </a:r>
            <a:r>
              <a:rPr lang="zh-CN" altLang="en-US" dirty="0">
                <a:solidFill>
                  <a:srgbClr val="4B649F"/>
                </a:solidFill>
              </a:rPr>
              <a:t>摄像头</a:t>
            </a:r>
            <a:r>
              <a:rPr lang="zh-CN" altLang="zh-CN" dirty="0">
                <a:solidFill>
                  <a:srgbClr val="4B649F"/>
                </a:solidFill>
              </a:rPr>
              <a:t>数据采集、压缩编码，并接收来自于防盗系统、传感系统的控制报文，实现</a:t>
            </a:r>
            <a:r>
              <a:rPr lang="zh-CN" altLang="en-US" dirty="0">
                <a:solidFill>
                  <a:srgbClr val="4B649F"/>
                </a:solidFill>
              </a:rPr>
              <a:t>多种</a:t>
            </a:r>
            <a:r>
              <a:rPr lang="zh-CN" altLang="zh-CN" dirty="0">
                <a:solidFill>
                  <a:srgbClr val="4B649F"/>
                </a:solidFill>
              </a:rPr>
              <a:t>功能。防盗系统接收来自传感系统的传感器数据，研判车辆</a:t>
            </a:r>
            <a:r>
              <a:rPr lang="zh-CN" altLang="en-US" dirty="0">
                <a:solidFill>
                  <a:srgbClr val="4B649F"/>
                </a:solidFill>
              </a:rPr>
              <a:t>状态</a:t>
            </a:r>
            <a:r>
              <a:rPr lang="zh-CN" altLang="zh-CN" dirty="0">
                <a:solidFill>
                  <a:srgbClr val="4B649F"/>
                </a:solidFill>
              </a:rPr>
              <a:t>，并在有必要时远程告知用户车辆状态及定位信息。传感系统能够采集诸如电源状态、</a:t>
            </a:r>
            <a:r>
              <a:rPr lang="en-US" altLang="zh-CN" dirty="0">
                <a:solidFill>
                  <a:srgbClr val="4B649F"/>
                </a:solidFill>
              </a:rPr>
              <a:t>GPS</a:t>
            </a:r>
            <a:r>
              <a:rPr lang="zh-CN" altLang="zh-CN" dirty="0">
                <a:solidFill>
                  <a:srgbClr val="4B649F"/>
                </a:solidFill>
              </a:rPr>
              <a:t>、</a:t>
            </a:r>
            <a:r>
              <a:rPr lang="en-US" altLang="zh-CN" dirty="0">
                <a:solidFill>
                  <a:srgbClr val="4B649F"/>
                </a:solidFill>
              </a:rPr>
              <a:t>IMU</a:t>
            </a:r>
            <a:r>
              <a:rPr lang="zh-CN" altLang="zh-CN" dirty="0">
                <a:solidFill>
                  <a:srgbClr val="4B649F"/>
                </a:solidFill>
              </a:rPr>
              <a:t>等原始信息，并通过适当的流程处理之后向视频记录系统、防盗系统推送数据。</a:t>
            </a:r>
            <a:endParaRPr lang="zh-CN" altLang="zh-CN" sz="2400" dirty="0">
              <a:solidFill>
                <a:srgbClr val="4B649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DDBAAA-02DE-4CA6-8CD9-2A7BC27C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51" y="1199830"/>
            <a:ext cx="5522940" cy="50727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AE7FCAE-8E8F-4FE0-AAAD-A3C0279699D0}"/>
              </a:ext>
            </a:extLst>
          </p:cNvPr>
          <p:cNvSpPr txBox="1"/>
          <p:nvPr/>
        </p:nvSpPr>
        <p:spPr>
          <a:xfrm>
            <a:off x="2095500" y="6257925"/>
            <a:ext cx="733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硬件连接图</a:t>
            </a:r>
            <a:r>
              <a:rPr lang="en-US" altLang="zh-CN" dirty="0"/>
              <a:t>					           </a:t>
            </a:r>
            <a:r>
              <a:rPr lang="zh-CN" altLang="en-US" dirty="0"/>
              <a:t>需求实现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46CDF26-6490-424F-AEFF-839EFD757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34" y="4166874"/>
            <a:ext cx="5522940" cy="20176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系统组成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634328" y="1143268"/>
            <a:ext cx="8559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传感系统：    处理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GPS/BD</a:t>
            </a:r>
            <a:r>
              <a:rPr lang="zh-CN" altLang="en-US" sz="2000" dirty="0">
                <a:solidFill>
                  <a:srgbClr val="4B649F"/>
                </a:solidFill>
              </a:rPr>
              <a:t>双模定位模块、</a:t>
            </a:r>
            <a:r>
              <a:rPr lang="en-US" altLang="zh-CN" sz="2000" dirty="0">
                <a:solidFill>
                  <a:srgbClr val="4B649F"/>
                </a:solidFill>
              </a:rPr>
              <a:t>IMU</a:t>
            </a:r>
            <a:r>
              <a:rPr lang="zh-CN" altLang="en-US" sz="2000" dirty="0">
                <a:solidFill>
                  <a:srgbClr val="4B649F"/>
                </a:solidFill>
              </a:rPr>
              <a:t>惯性导航模块</a:t>
            </a:r>
            <a:endParaRPr lang="en-US" altLang="zh-CN" sz="2000" dirty="0">
              <a:solidFill>
                <a:srgbClr val="4B649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48DF73-F420-47C3-B44D-87AE1CD5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10" y="2006997"/>
            <a:ext cx="8657018" cy="37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7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系统组成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634328" y="1143268"/>
            <a:ext cx="8559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传感系统：    处理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GPS/BD</a:t>
            </a:r>
            <a:r>
              <a:rPr lang="zh-CN" altLang="en-US" sz="2000" dirty="0">
                <a:solidFill>
                  <a:srgbClr val="4B649F"/>
                </a:solidFill>
              </a:rPr>
              <a:t>双模定位模块、</a:t>
            </a:r>
            <a:r>
              <a:rPr lang="en-US" altLang="zh-CN" sz="2000" dirty="0">
                <a:solidFill>
                  <a:srgbClr val="4B649F"/>
                </a:solidFill>
              </a:rPr>
              <a:t>IMU</a:t>
            </a:r>
            <a:r>
              <a:rPr lang="zh-CN" altLang="en-US" sz="2000" dirty="0">
                <a:solidFill>
                  <a:srgbClr val="4B649F"/>
                </a:solidFill>
              </a:rPr>
              <a:t>惯性导航模块</a:t>
            </a:r>
            <a:endParaRPr lang="en-US" altLang="zh-CN" sz="2000" dirty="0">
              <a:solidFill>
                <a:srgbClr val="4B649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A107CA-E71B-4CE8-B588-862A66D0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3" y="1851154"/>
            <a:ext cx="8262281" cy="446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4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系统组成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635000" y="1182688"/>
            <a:ext cx="85598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视频系统：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ARM-Linux</a:t>
            </a:r>
            <a:r>
              <a:rPr lang="zh-CN" altLang="en-US" sz="2000" dirty="0">
                <a:solidFill>
                  <a:srgbClr val="4B649F"/>
                </a:solidFill>
              </a:rPr>
              <a:t>开发板、</a:t>
            </a:r>
            <a:r>
              <a:rPr lang="en-US" altLang="zh-CN" sz="2000" dirty="0">
                <a:solidFill>
                  <a:srgbClr val="4B649F"/>
                </a:solidFill>
              </a:rPr>
              <a:t>IMX322</a:t>
            </a:r>
            <a:r>
              <a:rPr lang="zh-CN" altLang="en-US" sz="2000" dirty="0">
                <a:solidFill>
                  <a:srgbClr val="4B649F"/>
                </a:solidFill>
              </a:rPr>
              <a:t>低照度</a:t>
            </a:r>
            <a:r>
              <a:rPr lang="en-US" altLang="zh-CN" sz="2000" dirty="0">
                <a:solidFill>
                  <a:srgbClr val="4B649F"/>
                </a:solidFill>
              </a:rPr>
              <a:t>USB</a:t>
            </a:r>
            <a:r>
              <a:rPr lang="zh-CN" altLang="en-US" sz="2000" dirty="0">
                <a:solidFill>
                  <a:srgbClr val="4B649F"/>
                </a:solidFill>
              </a:rPr>
              <a:t>摄像头模组、</a:t>
            </a:r>
            <a:r>
              <a:rPr lang="en-US" altLang="zh-CN" sz="2000" dirty="0">
                <a:solidFill>
                  <a:srgbClr val="4B649F"/>
                </a:solidFill>
              </a:rPr>
              <a:t>USB</a:t>
            </a:r>
            <a:r>
              <a:rPr lang="zh-CN" altLang="en-US" sz="2000" dirty="0">
                <a:solidFill>
                  <a:srgbClr val="4B649F"/>
                </a:solidFill>
              </a:rPr>
              <a:t>麦克风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28354E-3D94-4760-AC6B-3944524EB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" y="2147773"/>
            <a:ext cx="4882289" cy="4170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F0C6F7-B5DA-4B84-BF97-82B59AF51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51" y="2147773"/>
            <a:ext cx="4882290" cy="41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4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完成进度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EAF3EB1-EF3C-44E4-BF64-0A1EF8DFCD72}"/>
                  </a:ext>
                </a:extLst>
              </p:cNvPr>
              <p:cNvSpPr txBox="1"/>
              <p:nvPr/>
            </p:nvSpPr>
            <p:spPr>
              <a:xfrm>
                <a:off x="453231" y="1092039"/>
                <a:ext cx="6491686" cy="5632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zh-CN" altLang="en-US" sz="2000" dirty="0">
                    <a:solidFill>
                      <a:srgbClr val="4B649F"/>
                    </a:solidFill>
                  </a:rPr>
                  <a:t>传感系统：</a:t>
                </a:r>
                <a:endParaRPr lang="en-US" altLang="zh-CN" sz="2000" dirty="0">
                  <a:solidFill>
                    <a:srgbClr val="4B649F"/>
                  </a:solidFill>
                </a:endParaRPr>
              </a:p>
              <a:p>
                <a:pPr eaLnBrk="1" hangingPunct="1">
                  <a:defRPr/>
                </a:pPr>
                <a:r>
                  <a:rPr lang="en-US" altLang="zh-CN" sz="2000" dirty="0">
                    <a:solidFill>
                      <a:srgbClr val="4B649F"/>
                    </a:solidFill>
                  </a:rPr>
                  <a:t>	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对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IMU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进行数据处理，以消除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Z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轴方向上的 加速度，从而更好地体现三维空间中的加速度，便于后续算法防盗及记录。</a:t>
                </a:r>
                <a:endParaRPr lang="en-US" altLang="zh-CN" sz="2000" dirty="0">
                  <a:solidFill>
                    <a:srgbClr val="4B649F"/>
                  </a:solidFill>
                </a:endParaRPr>
              </a:p>
              <a:p>
                <a:pPr eaLnBrk="1" hangingPunct="1">
                  <a:defRPr/>
                </a:pPr>
                <a:r>
                  <a:rPr lang="en-US" altLang="zh-CN" sz="2000" dirty="0">
                    <a:solidFill>
                      <a:srgbClr val="4B649F"/>
                    </a:solidFill>
                  </a:rPr>
                  <a:t>	1. 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从模块报文中获取原始数据（加速度、四元数）</a:t>
                </a:r>
                <a:endParaRPr lang="en-US" altLang="zh-CN" sz="2000" dirty="0">
                  <a:solidFill>
                    <a:srgbClr val="4B649F"/>
                  </a:solidFill>
                </a:endParaRPr>
              </a:p>
              <a:p>
                <a:pPr eaLnBrk="1" hangingPunct="1">
                  <a:defRPr/>
                </a:pPr>
                <a:r>
                  <a:rPr lang="en-US" altLang="zh-CN" sz="2000" dirty="0">
                    <a:solidFill>
                      <a:srgbClr val="4B649F"/>
                    </a:solidFill>
                  </a:rPr>
                  <a:t>	2. 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根据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IMU datasheet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，对其坐标系正方向进行转换，使其符合右手笛卡尔坐标系；使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x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轴指向前方，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Y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轴指向左侧。（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IMU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坐标系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-&gt;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机体坐标系）</a:t>
                </a:r>
                <a:endParaRPr lang="en-US" altLang="zh-CN" sz="2000" dirty="0">
                  <a:solidFill>
                    <a:srgbClr val="4B649F"/>
                  </a:solidFill>
                </a:endParaRPr>
              </a:p>
              <a:p>
                <a:pPr eaLnBrk="1" hangingPunct="1">
                  <a:defRPr/>
                </a:pPr>
                <a:r>
                  <a:rPr lang="en-US" altLang="zh-CN" sz="2000" dirty="0">
                    <a:solidFill>
                      <a:srgbClr val="4B649F"/>
                    </a:solidFill>
                  </a:rPr>
                  <a:t>	3. 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根据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𝑅𝑜𝑡𝑎𝑡𝑖𝑜𝑛</m:t>
                    </m:r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4B649F"/>
                    </a:solidFill>
                  </a:rPr>
                  <a:t>，使用四元数初始化一个旋转矩阵，对重力加速度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4B649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 dirty="0" smtClean="0">
                                <a:solidFill>
                                  <a:srgbClr val="4B649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 smtClean="0">
                                <a:solidFill>
                                  <a:srgbClr val="4B649F"/>
                                </a:solidFill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4B649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4B649F"/>
                    </a:solidFill>
                  </a:rPr>
                  <a:t>应用一个逆旋转，即可得到三个轴方向上的加速度。（世界坐标系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-&gt;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集体坐标系）</a:t>
                </a:r>
                <a:endParaRPr lang="en-US" altLang="zh-CN" sz="2000" dirty="0">
                  <a:solidFill>
                    <a:srgbClr val="4B649F"/>
                  </a:solidFill>
                </a:endParaRPr>
              </a:p>
              <a:p>
                <a:pPr eaLnBrk="1" hangingPunct="1">
                  <a:defRPr/>
                </a:pPr>
                <a:r>
                  <a:rPr lang="en-US" altLang="zh-CN" sz="2000" dirty="0">
                    <a:solidFill>
                      <a:srgbClr val="4B649F"/>
                    </a:solidFill>
                  </a:rPr>
                  <a:t>	4. 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在加速度数据中减去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b="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𝑖𝑛𝑣</m:t>
                    </m:r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4B649F"/>
                    </a:solidFill>
                  </a:rPr>
                  <a:t>，即可得到机体坐标系下空间加速度</a:t>
                </a:r>
                <a:endParaRPr lang="en-US" altLang="zh-CN" sz="2000" dirty="0">
                  <a:solidFill>
                    <a:srgbClr val="4B649F"/>
                  </a:solidFill>
                </a:endParaRPr>
              </a:p>
              <a:p>
                <a:pPr eaLnBrk="1" hangingPunct="1">
                  <a:defRPr/>
                </a:pPr>
                <a:r>
                  <a:rPr lang="zh-CN" altLang="en-US" sz="2000" dirty="0">
                    <a:solidFill>
                      <a:srgbClr val="4B649F"/>
                    </a:solidFill>
                  </a:rPr>
                  <a:t>（不建议将机内加速度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4B649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4B649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 dirty="0" smtClean="0">
                                <a:solidFill>
                                  <a:srgbClr val="4B649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 smtClean="0">
                                <a:solidFill>
                                  <a:srgbClr val="4B649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 dirty="0" smtClean="0">
                                <a:solidFill>
                                  <a:srgbClr val="4B649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 dirty="0" smtClean="0">
                                <a:solidFill>
                                  <a:srgbClr val="4B649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000" i="1" dirty="0" smtClean="0">
                                <a:solidFill>
                                  <a:srgbClr val="4B649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 dirty="0" smtClean="0">
                                <a:solidFill>
                                  <a:srgbClr val="4B649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4B649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4B649F"/>
                    </a:solidFill>
                  </a:rPr>
                  <a:t>映射到世界坐标系）</a:t>
                </a:r>
                <a:endParaRPr lang="en-US" altLang="zh-CN" sz="2000" dirty="0">
                  <a:solidFill>
                    <a:srgbClr val="4B649F"/>
                  </a:solidFill>
                </a:endParaRPr>
              </a:p>
              <a:p>
                <a:pPr eaLnBrk="1" hangingPunct="1">
                  <a:defRPr/>
                </a:pPr>
                <a:r>
                  <a:rPr lang="en-US" altLang="zh-CN" sz="2000" dirty="0">
                    <a:solidFill>
                      <a:srgbClr val="4B649F"/>
                    </a:solidFill>
                  </a:rPr>
                  <a:t>	5. YAW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方向进行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10Hz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高通滤波，其他通道进行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10Hz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低通滤波   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(YAW</a:t>
                </a:r>
                <a:r>
                  <a:rPr lang="zh-CN" altLang="en-US" sz="2000" dirty="0">
                    <a:solidFill>
                      <a:srgbClr val="4B649F"/>
                    </a:solidFill>
                  </a:rPr>
                  <a:t>方向会有飘移</a:t>
                </a:r>
                <a:r>
                  <a:rPr lang="en-US" altLang="zh-CN" sz="2000" dirty="0">
                    <a:solidFill>
                      <a:srgbClr val="4B649F"/>
                    </a:solidFill>
                  </a:rPr>
                  <a:t>)</a:t>
                </a:r>
              </a:p>
              <a:p>
                <a:pPr eaLnBrk="1" hangingPunct="1">
                  <a:defRPr/>
                </a:pPr>
                <a:r>
                  <a:rPr lang="en-US" altLang="zh-CN" sz="2000" dirty="0">
                    <a:solidFill>
                      <a:srgbClr val="4B649F"/>
                    </a:solidFill>
                  </a:rPr>
                  <a:t>			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EAF3EB1-EF3C-44E4-BF64-0A1EF8DFC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31" y="1092039"/>
                <a:ext cx="6491686" cy="5632311"/>
              </a:xfrm>
              <a:prstGeom prst="rect">
                <a:avLst/>
              </a:prstGeom>
              <a:blipFill>
                <a:blip r:embed="rId3"/>
                <a:stretch>
                  <a:fillRect l="-939" t="-541" r="-4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C7B172D-2A55-4C78-A7CE-596B2B6C5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781" y="1504439"/>
            <a:ext cx="2095238" cy="45142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43D756-A1DA-4539-8360-536FA7AAD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019" y="1504439"/>
            <a:ext cx="3006478" cy="4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5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完成进度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453231" y="1092039"/>
            <a:ext cx="64916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传感系统：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IMU anti-gravity</a:t>
            </a:r>
            <a:r>
              <a:rPr lang="zh-CN" altLang="en-US" sz="2000" dirty="0">
                <a:solidFill>
                  <a:srgbClr val="4B649F"/>
                </a:solidFill>
              </a:rPr>
              <a:t>测试结果如图所示：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  <a:r>
              <a:rPr lang="zh-CN" altLang="en-US" sz="2000" dirty="0">
                <a:solidFill>
                  <a:srgbClr val="4B649F"/>
                </a:solidFill>
              </a:rPr>
              <a:t>在快速运动下表现也一样好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		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D5D53C-B51D-49F2-9329-EC56F9DB4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9" y="2484662"/>
            <a:ext cx="8839200" cy="16932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7EE70B-F2C4-467A-A574-61439745A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3" y="4540104"/>
            <a:ext cx="8710612" cy="16554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1AD158-B6D3-4ACE-B695-E385D37BD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287" y="290512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5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2">
            <a:extLst>
              <a:ext uri="{FF2B5EF4-FFF2-40B4-BE49-F238E27FC236}">
                <a16:creationId xmlns:a16="http://schemas.microsoft.com/office/drawing/2014/main" id="{E2BE0619-16E3-4273-AC11-0681B9B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23">
            <a:extLst>
              <a:ext uri="{FF2B5EF4-FFF2-40B4-BE49-F238E27FC236}">
                <a16:creationId xmlns:a16="http://schemas.microsoft.com/office/drawing/2014/main" id="{9B0398D6-BCB4-4611-886A-C0A735DBA53F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4A13AA-5488-496C-9214-77319E1CA5EF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C2EFBF0-4BC3-4E2A-BF45-5DB38445D6BC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06" name="KSO_Shape">
              <a:extLst>
                <a:ext uri="{FF2B5EF4-FFF2-40B4-BE49-F238E27FC236}">
                  <a16:creationId xmlns:a16="http://schemas.microsoft.com/office/drawing/2014/main" id="{B8F06EFA-2600-435D-BE52-C8798A88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0 w 8965002"/>
                <a:gd name="T1" fmla="*/ 0 h 8673857"/>
                <a:gd name="T2" fmla="*/ 0 w 8965002"/>
                <a:gd name="T3" fmla="*/ 0 h 8673857"/>
                <a:gd name="T4" fmla="*/ 0 w 8965002"/>
                <a:gd name="T5" fmla="*/ 0 h 8673857"/>
                <a:gd name="T6" fmla="*/ 0 w 8965002"/>
                <a:gd name="T7" fmla="*/ 0 h 8673857"/>
                <a:gd name="T8" fmla="*/ 0 w 8965002"/>
                <a:gd name="T9" fmla="*/ 0 h 8673857"/>
                <a:gd name="T10" fmla="*/ 0 w 8965002"/>
                <a:gd name="T11" fmla="*/ 0 h 8673857"/>
                <a:gd name="T12" fmla="*/ 0 w 8965002"/>
                <a:gd name="T13" fmla="*/ 0 h 8673857"/>
                <a:gd name="T14" fmla="*/ 0 w 8965002"/>
                <a:gd name="T15" fmla="*/ 0 h 8673857"/>
                <a:gd name="T16" fmla="*/ 0 w 8965002"/>
                <a:gd name="T17" fmla="*/ 0 h 8673857"/>
                <a:gd name="T18" fmla="*/ 0 w 8965002"/>
                <a:gd name="T19" fmla="*/ 0 h 8673857"/>
                <a:gd name="T20" fmla="*/ 0 w 8965002"/>
                <a:gd name="T21" fmla="*/ 0 h 8673857"/>
                <a:gd name="T22" fmla="*/ 0 w 8965002"/>
                <a:gd name="T23" fmla="*/ 0 h 8673857"/>
                <a:gd name="T24" fmla="*/ 0 w 8965002"/>
                <a:gd name="T25" fmla="*/ 0 h 8673857"/>
                <a:gd name="T26" fmla="*/ 0 w 8965002"/>
                <a:gd name="T27" fmla="*/ 0 h 8673857"/>
                <a:gd name="T28" fmla="*/ 0 w 8965002"/>
                <a:gd name="T29" fmla="*/ 0 h 8673857"/>
                <a:gd name="T30" fmla="*/ 0 w 8965002"/>
                <a:gd name="T31" fmla="*/ 0 h 8673857"/>
                <a:gd name="T32" fmla="*/ 0 w 8965002"/>
                <a:gd name="T33" fmla="*/ 0 h 8673857"/>
                <a:gd name="T34" fmla="*/ 0 w 8965002"/>
                <a:gd name="T35" fmla="*/ 0 h 8673857"/>
                <a:gd name="T36" fmla="*/ 0 w 8965002"/>
                <a:gd name="T37" fmla="*/ 0 h 8673857"/>
                <a:gd name="T38" fmla="*/ 0 w 8965002"/>
                <a:gd name="T39" fmla="*/ 0 h 8673857"/>
                <a:gd name="T40" fmla="*/ 0 w 8965002"/>
                <a:gd name="T41" fmla="*/ 0 h 8673857"/>
                <a:gd name="T42" fmla="*/ 0 w 8965002"/>
                <a:gd name="T43" fmla="*/ 0 h 8673857"/>
                <a:gd name="T44" fmla="*/ 0 w 8965002"/>
                <a:gd name="T45" fmla="*/ 0 h 8673857"/>
                <a:gd name="T46" fmla="*/ 0 w 8965002"/>
                <a:gd name="T47" fmla="*/ 0 h 8673857"/>
                <a:gd name="T48" fmla="*/ 0 w 8965002"/>
                <a:gd name="T49" fmla="*/ 0 h 8673857"/>
                <a:gd name="T50" fmla="*/ 0 w 8965002"/>
                <a:gd name="T51" fmla="*/ 0 h 8673857"/>
                <a:gd name="T52" fmla="*/ 0 w 8965002"/>
                <a:gd name="T53" fmla="*/ 0 h 8673857"/>
                <a:gd name="T54" fmla="*/ 0 w 8965002"/>
                <a:gd name="T55" fmla="*/ 0 h 8673857"/>
                <a:gd name="T56" fmla="*/ 0 w 8965002"/>
                <a:gd name="T57" fmla="*/ 0 h 8673857"/>
                <a:gd name="T58" fmla="*/ 0 w 8965002"/>
                <a:gd name="T59" fmla="*/ 0 h 8673857"/>
                <a:gd name="T60" fmla="*/ 0 w 8965002"/>
                <a:gd name="T61" fmla="*/ 0 h 8673857"/>
                <a:gd name="T62" fmla="*/ 0 w 8965002"/>
                <a:gd name="T63" fmla="*/ 0 h 8673857"/>
                <a:gd name="T64" fmla="*/ 0 w 8965002"/>
                <a:gd name="T65" fmla="*/ 0 h 8673857"/>
                <a:gd name="T66" fmla="*/ 0 w 8965002"/>
                <a:gd name="T67" fmla="*/ 0 h 8673857"/>
                <a:gd name="T68" fmla="*/ 0 w 8965002"/>
                <a:gd name="T69" fmla="*/ 0 h 8673857"/>
                <a:gd name="T70" fmla="*/ 0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7">
            <a:extLst>
              <a:ext uri="{FF2B5EF4-FFF2-40B4-BE49-F238E27FC236}">
                <a16:creationId xmlns:a16="http://schemas.microsoft.com/office/drawing/2014/main" id="{16B0F3CB-C37C-46BE-8628-97788E88C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完成进度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8762BE-B102-480A-8EF9-074C84382C15}"/>
              </a:ext>
            </a:extLst>
          </p:cNvPr>
          <p:cNvCxnSpPr/>
          <p:nvPr/>
        </p:nvCxnSpPr>
        <p:spPr>
          <a:xfrm>
            <a:off x="0" y="7985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D3F20DB-7D51-4974-8FF9-E64080FA59EF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AF3EB1-EF3C-44E4-BF64-0A1EF8DFCD72}"/>
              </a:ext>
            </a:extLst>
          </p:cNvPr>
          <p:cNvSpPr txBox="1"/>
          <p:nvPr/>
        </p:nvSpPr>
        <p:spPr>
          <a:xfrm>
            <a:off x="453231" y="1092039"/>
            <a:ext cx="64916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4B649F"/>
                </a:solidFill>
              </a:rPr>
              <a:t>传感系统：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IMU anti-gravity</a:t>
            </a:r>
            <a:r>
              <a:rPr lang="zh-CN" altLang="en-US" sz="2000" dirty="0">
                <a:solidFill>
                  <a:srgbClr val="4B649F"/>
                </a:solidFill>
              </a:rPr>
              <a:t>测试结果如图所示：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</a:t>
            </a:r>
            <a:r>
              <a:rPr lang="zh-CN" altLang="en-US" sz="2000" dirty="0">
                <a:solidFill>
                  <a:srgbClr val="4B649F"/>
                </a:solidFill>
              </a:rPr>
              <a:t>在快速运动下表现也一样好</a:t>
            </a:r>
            <a:endParaRPr lang="en-US" altLang="zh-CN" sz="2000" dirty="0">
              <a:solidFill>
                <a:srgbClr val="4B649F"/>
              </a:solidFill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4B649F"/>
                </a:solidFill>
              </a:rPr>
              <a:t>			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46BF66-0360-4BD9-A141-0BCF7854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76" y="2052638"/>
            <a:ext cx="11544549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24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1343</Words>
  <Application>Microsoft Office PowerPoint</Application>
  <PresentationFormat>宽屏</PresentationFormat>
  <Paragraphs>117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Aharoni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博文 谢</dc:creator>
  <cp:lastModifiedBy>博文 谢</cp:lastModifiedBy>
  <cp:revision>23</cp:revision>
  <dcterms:created xsi:type="dcterms:W3CDTF">2022-04-10T09:37:40Z</dcterms:created>
  <dcterms:modified xsi:type="dcterms:W3CDTF">2022-04-11T07:50:51Z</dcterms:modified>
</cp:coreProperties>
</file>